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38_D22DD4BB.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1" r:id="rId4"/>
  </p:sldMasterIdLst>
  <p:notesMasterIdLst>
    <p:notesMasterId r:id="rId30"/>
  </p:notesMasterIdLst>
  <p:handoutMasterIdLst>
    <p:handoutMasterId r:id="rId31"/>
  </p:handoutMasterIdLst>
  <p:sldIdLst>
    <p:sldId id="256" r:id="rId5"/>
    <p:sldId id="259" r:id="rId6"/>
    <p:sldId id="263" r:id="rId7"/>
    <p:sldId id="339" r:id="rId8"/>
    <p:sldId id="340" r:id="rId9"/>
    <p:sldId id="321" r:id="rId10"/>
    <p:sldId id="324" r:id="rId11"/>
    <p:sldId id="342" r:id="rId12"/>
    <p:sldId id="322" r:id="rId13"/>
    <p:sldId id="312" r:id="rId14"/>
    <p:sldId id="341" r:id="rId15"/>
    <p:sldId id="287" r:id="rId16"/>
    <p:sldId id="326" r:id="rId17"/>
    <p:sldId id="327" r:id="rId18"/>
    <p:sldId id="328" r:id="rId19"/>
    <p:sldId id="335" r:id="rId20"/>
    <p:sldId id="329" r:id="rId21"/>
    <p:sldId id="333" r:id="rId22"/>
    <p:sldId id="330" r:id="rId23"/>
    <p:sldId id="332" r:id="rId24"/>
    <p:sldId id="331" r:id="rId25"/>
    <p:sldId id="338" r:id="rId26"/>
    <p:sldId id="336" r:id="rId27"/>
    <p:sldId id="337" r:id="rId28"/>
    <p:sldId id="265" r:id="rId29"/>
  </p:sldIdLst>
  <p:sldSz cx="9144000" cy="5143500" type="screen16x9"/>
  <p:notesSz cx="9144000" cy="6858000"/>
  <p:embeddedFontLst>
    <p:embeddedFont>
      <p:font typeface="Bebas Neue" panose="020B0606020202050201" pitchFamily="34" charset="0"/>
      <p:regular r:id="rId32"/>
    </p:embeddedFont>
    <p:embeddedFont>
      <p:font typeface="Chakra Petch Medium" panose="020B0604020202020204" charset="-34"/>
      <p:regular r:id="rId33"/>
      <p:bold r:id="rId34"/>
      <p:italic r:id="rId35"/>
      <p:boldItalic r:id="rId36"/>
    </p:embeddedFont>
    <p:embeddedFont>
      <p:font typeface="Fira Code" panose="020B0809050000020004" pitchFamily="49"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90AA76-1EBF-1128-1AE6-A8DAD16F7029}" name="Pedro Silva" initials="PS" userId="S::A47128@alunos.isel.pt::5e08e87f-093a-4714-8bb7-3adbbf2aff5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4A6A59-700E-4303-901A-9309C0AE4531}">
  <a:tblStyle styleId="{994A6A59-700E-4303-901A-9309C0AE45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4" autoAdjust="0"/>
    <p:restoredTop sz="94641" autoAdjust="0"/>
  </p:normalViewPr>
  <p:slideViewPr>
    <p:cSldViewPr snapToGrid="0">
      <p:cViewPr varScale="1">
        <p:scale>
          <a:sx n="103" d="100"/>
          <a:sy n="103" d="100"/>
        </p:scale>
        <p:origin x="874" y="77"/>
      </p:cViewPr>
      <p:guideLst/>
    </p:cSldViewPr>
  </p:slideViewPr>
  <p:outlineViewPr>
    <p:cViewPr>
      <p:scale>
        <a:sx n="33" d="100"/>
        <a:sy n="33" d="100"/>
      </p:scale>
      <p:origin x="0" y="-235"/>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Rocha" userId="657be6b4ed1b5de7" providerId="LiveId" clId="{8A2B3223-9400-422C-9C9F-B4AEB527F784}"/>
    <pc:docChg chg="undo redo custSel addSld delSld modSld sldOrd">
      <pc:chgData name="Miguel Rocha" userId="657be6b4ed1b5de7" providerId="LiveId" clId="{8A2B3223-9400-422C-9C9F-B4AEB527F784}" dt="2023-07-01T12:18:36.940" v="200" actId="1076"/>
      <pc:docMkLst>
        <pc:docMk/>
      </pc:docMkLst>
      <pc:sldChg chg="modSp mod">
        <pc:chgData name="Miguel Rocha" userId="657be6b4ed1b5de7" providerId="LiveId" clId="{8A2B3223-9400-422C-9C9F-B4AEB527F784}" dt="2023-07-01T12:08:12.032" v="114" actId="20577"/>
        <pc:sldMkLst>
          <pc:docMk/>
          <pc:sldMk cId="0" sldId="259"/>
        </pc:sldMkLst>
        <pc:spChg chg="mod">
          <ac:chgData name="Miguel Rocha" userId="657be6b4ed1b5de7" providerId="LiveId" clId="{8A2B3223-9400-422C-9C9F-B4AEB527F784}" dt="2023-07-01T12:08:12.032" v="114" actId="20577"/>
          <ac:spMkLst>
            <pc:docMk/>
            <pc:sldMk cId="0" sldId="259"/>
            <ac:spMk id="744" creationId="{00000000-0000-0000-0000-000000000000}"/>
          </ac:spMkLst>
        </pc:spChg>
      </pc:sldChg>
      <pc:sldChg chg="del">
        <pc:chgData name="Miguel Rocha" userId="657be6b4ed1b5de7" providerId="LiveId" clId="{8A2B3223-9400-422C-9C9F-B4AEB527F784}" dt="2023-07-01T12:03:30.442" v="0" actId="47"/>
        <pc:sldMkLst>
          <pc:docMk/>
          <pc:sldMk cId="0" sldId="260"/>
        </pc:sldMkLst>
      </pc:sldChg>
      <pc:sldChg chg="del">
        <pc:chgData name="Miguel Rocha" userId="657be6b4ed1b5de7" providerId="LiveId" clId="{8A2B3223-9400-422C-9C9F-B4AEB527F784}" dt="2023-07-01T12:10:06.223" v="115" actId="47"/>
        <pc:sldMkLst>
          <pc:docMk/>
          <pc:sldMk cId="0" sldId="262"/>
        </pc:sldMkLst>
      </pc:sldChg>
      <pc:sldChg chg="modSp mod">
        <pc:chgData name="Miguel Rocha" userId="657be6b4ed1b5de7" providerId="LiveId" clId="{8A2B3223-9400-422C-9C9F-B4AEB527F784}" dt="2023-07-01T12:07:21.595" v="103" actId="20577"/>
        <pc:sldMkLst>
          <pc:docMk/>
          <pc:sldMk cId="0" sldId="263"/>
        </pc:sldMkLst>
        <pc:spChg chg="mod">
          <ac:chgData name="Miguel Rocha" userId="657be6b4ed1b5de7" providerId="LiveId" clId="{8A2B3223-9400-422C-9C9F-B4AEB527F784}" dt="2023-07-01T12:03:46.055" v="10" actId="20577"/>
          <ac:spMkLst>
            <pc:docMk/>
            <pc:sldMk cId="0" sldId="263"/>
            <ac:spMk id="926" creationId="{00000000-0000-0000-0000-000000000000}"/>
          </ac:spMkLst>
        </pc:spChg>
        <pc:spChg chg="mod">
          <ac:chgData name="Miguel Rocha" userId="657be6b4ed1b5de7" providerId="LiveId" clId="{8A2B3223-9400-422C-9C9F-B4AEB527F784}" dt="2023-07-01T12:07:21.595" v="103" actId="20577"/>
          <ac:spMkLst>
            <pc:docMk/>
            <pc:sldMk cId="0" sldId="263"/>
            <ac:spMk id="928" creationId="{00000000-0000-0000-0000-000000000000}"/>
          </ac:spMkLst>
        </pc:spChg>
      </pc:sldChg>
      <pc:sldChg chg="del">
        <pc:chgData name="Miguel Rocha" userId="657be6b4ed1b5de7" providerId="LiveId" clId="{8A2B3223-9400-422C-9C9F-B4AEB527F784}" dt="2023-07-01T12:10:19.089" v="116" actId="47"/>
        <pc:sldMkLst>
          <pc:docMk/>
          <pc:sldMk cId="0" sldId="266"/>
        </pc:sldMkLst>
      </pc:sldChg>
      <pc:sldChg chg="del">
        <pc:chgData name="Miguel Rocha" userId="657be6b4ed1b5de7" providerId="LiveId" clId="{8A2B3223-9400-422C-9C9F-B4AEB527F784}" dt="2023-07-01T12:07:35.577" v="104" actId="47"/>
        <pc:sldMkLst>
          <pc:docMk/>
          <pc:sldMk cId="0" sldId="267"/>
        </pc:sldMkLst>
      </pc:sldChg>
      <pc:sldChg chg="del">
        <pc:chgData name="Miguel Rocha" userId="657be6b4ed1b5de7" providerId="LiveId" clId="{8A2B3223-9400-422C-9C9F-B4AEB527F784}" dt="2023-07-01T12:10:19.089" v="116" actId="47"/>
        <pc:sldMkLst>
          <pc:docMk/>
          <pc:sldMk cId="0" sldId="270"/>
        </pc:sldMkLst>
      </pc:sldChg>
      <pc:sldChg chg="del">
        <pc:chgData name="Miguel Rocha" userId="657be6b4ed1b5de7" providerId="LiveId" clId="{8A2B3223-9400-422C-9C9F-B4AEB527F784}" dt="2023-07-01T12:10:19.089" v="116" actId="47"/>
        <pc:sldMkLst>
          <pc:docMk/>
          <pc:sldMk cId="0" sldId="273"/>
        </pc:sldMkLst>
      </pc:sldChg>
      <pc:sldChg chg="del">
        <pc:chgData name="Miguel Rocha" userId="657be6b4ed1b5de7" providerId="LiveId" clId="{8A2B3223-9400-422C-9C9F-B4AEB527F784}" dt="2023-07-01T12:10:19.089" v="116" actId="47"/>
        <pc:sldMkLst>
          <pc:docMk/>
          <pc:sldMk cId="0" sldId="274"/>
        </pc:sldMkLst>
      </pc:sldChg>
      <pc:sldChg chg="del">
        <pc:chgData name="Miguel Rocha" userId="657be6b4ed1b5de7" providerId="LiveId" clId="{8A2B3223-9400-422C-9C9F-B4AEB527F784}" dt="2023-07-01T12:10:19.089" v="116" actId="47"/>
        <pc:sldMkLst>
          <pc:docMk/>
          <pc:sldMk cId="0" sldId="287"/>
        </pc:sldMkLst>
      </pc:sldChg>
      <pc:sldChg chg="del">
        <pc:chgData name="Miguel Rocha" userId="657be6b4ed1b5de7" providerId="LiveId" clId="{8A2B3223-9400-422C-9C9F-B4AEB527F784}" dt="2023-07-01T12:10:19.089" v="116" actId="47"/>
        <pc:sldMkLst>
          <pc:docMk/>
          <pc:sldMk cId="3526218939" sldId="312"/>
        </pc:sldMkLst>
      </pc:sldChg>
      <pc:sldChg chg="del">
        <pc:chgData name="Miguel Rocha" userId="657be6b4ed1b5de7" providerId="LiveId" clId="{8A2B3223-9400-422C-9C9F-B4AEB527F784}" dt="2023-07-01T12:10:19.089" v="116" actId="47"/>
        <pc:sldMkLst>
          <pc:docMk/>
          <pc:sldMk cId="3044110968" sldId="313"/>
        </pc:sldMkLst>
      </pc:sldChg>
      <pc:sldChg chg="del">
        <pc:chgData name="Miguel Rocha" userId="657be6b4ed1b5de7" providerId="LiveId" clId="{8A2B3223-9400-422C-9C9F-B4AEB527F784}" dt="2023-07-01T12:10:19.089" v="116" actId="47"/>
        <pc:sldMkLst>
          <pc:docMk/>
          <pc:sldMk cId="2995110308" sldId="314"/>
        </pc:sldMkLst>
      </pc:sldChg>
      <pc:sldChg chg="del">
        <pc:chgData name="Miguel Rocha" userId="657be6b4ed1b5de7" providerId="LiveId" clId="{8A2B3223-9400-422C-9C9F-B4AEB527F784}" dt="2023-07-01T12:10:19.089" v="116" actId="47"/>
        <pc:sldMkLst>
          <pc:docMk/>
          <pc:sldMk cId="557066052" sldId="315"/>
        </pc:sldMkLst>
      </pc:sldChg>
      <pc:sldChg chg="del">
        <pc:chgData name="Miguel Rocha" userId="657be6b4ed1b5de7" providerId="LiveId" clId="{8A2B3223-9400-422C-9C9F-B4AEB527F784}" dt="2023-07-01T12:10:19.089" v="116" actId="47"/>
        <pc:sldMkLst>
          <pc:docMk/>
          <pc:sldMk cId="2256378313" sldId="316"/>
        </pc:sldMkLst>
      </pc:sldChg>
      <pc:sldChg chg="addSp delSp modSp new del">
        <pc:chgData name="Miguel Rocha" userId="657be6b4ed1b5de7" providerId="LiveId" clId="{8A2B3223-9400-422C-9C9F-B4AEB527F784}" dt="2023-07-01T12:12:21.963" v="122" actId="47"/>
        <pc:sldMkLst>
          <pc:docMk/>
          <pc:sldMk cId="1140154286" sldId="322"/>
        </pc:sldMkLst>
        <pc:spChg chg="add del mod">
          <ac:chgData name="Miguel Rocha" userId="657be6b4ed1b5de7" providerId="LiveId" clId="{8A2B3223-9400-422C-9C9F-B4AEB527F784}" dt="2023-07-01T12:12:18.831" v="121"/>
          <ac:spMkLst>
            <pc:docMk/>
            <pc:sldMk cId="1140154286" sldId="322"/>
            <ac:spMk id="2" creationId="{313D97F2-84CF-926C-3A19-2874B7E15B28}"/>
          </ac:spMkLst>
        </pc:spChg>
      </pc:sldChg>
      <pc:sldChg chg="addSp delSp modSp add mod ord delAnim">
        <pc:chgData name="Miguel Rocha" userId="657be6b4ed1b5de7" providerId="LiveId" clId="{8A2B3223-9400-422C-9C9F-B4AEB527F784}" dt="2023-07-01T12:18:36.940" v="200" actId="1076"/>
        <pc:sldMkLst>
          <pc:docMk/>
          <pc:sldMk cId="2593621185" sldId="322"/>
        </pc:sldMkLst>
        <pc:spChg chg="add del mod">
          <ac:chgData name="Miguel Rocha" userId="657be6b4ed1b5de7" providerId="LiveId" clId="{8A2B3223-9400-422C-9C9F-B4AEB527F784}" dt="2023-07-01T12:12:35.545" v="130" actId="478"/>
          <ac:spMkLst>
            <pc:docMk/>
            <pc:sldMk cId="2593621185" sldId="322"/>
            <ac:spMk id="6" creationId="{85A5DA44-448D-3B3E-412D-C82E783E25C8}"/>
          </ac:spMkLst>
        </pc:spChg>
        <pc:spChg chg="mod">
          <ac:chgData name="Miguel Rocha" userId="657be6b4ed1b5de7" providerId="LiveId" clId="{8A2B3223-9400-422C-9C9F-B4AEB527F784}" dt="2023-07-01T12:16:25.860" v="180" actId="1076"/>
          <ac:spMkLst>
            <pc:docMk/>
            <pc:sldMk cId="2593621185" sldId="322"/>
            <ac:spMk id="744" creationId="{00000000-0000-0000-0000-000000000000}"/>
          </ac:spMkLst>
        </pc:spChg>
        <pc:spChg chg="del">
          <ac:chgData name="Miguel Rocha" userId="657be6b4ed1b5de7" providerId="LiveId" clId="{8A2B3223-9400-422C-9C9F-B4AEB527F784}" dt="2023-07-01T12:12:32.989" v="128" actId="478"/>
          <ac:spMkLst>
            <pc:docMk/>
            <pc:sldMk cId="2593621185" sldId="322"/>
            <ac:spMk id="745" creationId="{00000000-0000-0000-0000-000000000000}"/>
          </ac:spMkLst>
        </pc:spChg>
        <pc:picChg chg="del mod">
          <ac:chgData name="Miguel Rocha" userId="657be6b4ed1b5de7" providerId="LiveId" clId="{8A2B3223-9400-422C-9C9F-B4AEB527F784}" dt="2023-07-01T12:12:31.762" v="127" actId="478"/>
          <ac:picMkLst>
            <pc:docMk/>
            <pc:sldMk cId="2593621185" sldId="322"/>
            <ac:picMk id="3" creationId="{08BBE19F-CAED-DBBC-D15B-E414928838C2}"/>
          </ac:picMkLst>
        </pc:picChg>
        <pc:picChg chg="add del mod">
          <ac:chgData name="Miguel Rocha" userId="657be6b4ed1b5de7" providerId="LiveId" clId="{8A2B3223-9400-422C-9C9F-B4AEB527F784}" dt="2023-07-01T12:17:33" v="197" actId="478"/>
          <ac:picMkLst>
            <pc:docMk/>
            <pc:sldMk cId="2593621185" sldId="322"/>
            <ac:picMk id="8" creationId="{42CC2954-F0C8-1955-5136-2439002B76A4}"/>
          </ac:picMkLst>
        </pc:picChg>
        <pc:picChg chg="add del mod">
          <ac:chgData name="Miguel Rocha" userId="657be6b4ed1b5de7" providerId="LiveId" clId="{8A2B3223-9400-422C-9C9F-B4AEB527F784}" dt="2023-07-01T12:18:36.940" v="200" actId="1076"/>
          <ac:picMkLst>
            <pc:docMk/>
            <pc:sldMk cId="2593621185" sldId="322"/>
            <ac:picMk id="10" creationId="{94089913-222D-C69C-9A61-2FD8AA5334E9}"/>
          </ac:picMkLst>
        </pc:picChg>
      </pc:sldChg>
      <pc:sldChg chg="new del">
        <pc:chgData name="Miguel Rocha" userId="657be6b4ed1b5de7" providerId="LiveId" clId="{8A2B3223-9400-422C-9C9F-B4AEB527F784}" dt="2023-07-01T12:12:12.255" v="119" actId="680"/>
        <pc:sldMkLst>
          <pc:docMk/>
          <pc:sldMk cId="2095317426" sldId="323"/>
        </pc:sldMkLst>
      </pc:sldChg>
      <pc:sldMasterChg chg="delSldLayout">
        <pc:chgData name="Miguel Rocha" userId="657be6b4ed1b5de7" providerId="LiveId" clId="{8A2B3223-9400-422C-9C9F-B4AEB527F784}" dt="2023-07-01T12:12:21.963" v="122" actId="47"/>
        <pc:sldMasterMkLst>
          <pc:docMk/>
          <pc:sldMasterMk cId="0" sldId="2147483681"/>
        </pc:sldMasterMkLst>
        <pc:sldLayoutChg chg="del">
          <pc:chgData name="Miguel Rocha" userId="657be6b4ed1b5de7" providerId="LiveId" clId="{8A2B3223-9400-422C-9C9F-B4AEB527F784}" dt="2023-07-01T12:03:30.442" v="0" actId="47"/>
          <pc:sldLayoutMkLst>
            <pc:docMk/>
            <pc:sldMasterMk cId="0" sldId="2147483681"/>
            <pc:sldLayoutMk cId="0" sldId="2147483649"/>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52"/>
          </pc:sldLayoutMkLst>
        </pc:sldLayoutChg>
        <pc:sldLayoutChg chg="del">
          <pc:chgData name="Miguel Rocha" userId="657be6b4ed1b5de7" providerId="LiveId" clId="{8A2B3223-9400-422C-9C9F-B4AEB527F784}" dt="2023-07-01T12:10:06.223" v="115" actId="47"/>
          <pc:sldLayoutMkLst>
            <pc:docMk/>
            <pc:sldMasterMk cId="0" sldId="2147483681"/>
            <pc:sldLayoutMk cId="0" sldId="2147483653"/>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62"/>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69"/>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70"/>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74"/>
          </pc:sldLayoutMkLst>
        </pc:sldLayoutChg>
        <pc:sldLayoutChg chg="del">
          <pc:chgData name="Miguel Rocha" userId="657be6b4ed1b5de7" providerId="LiveId" clId="{8A2B3223-9400-422C-9C9F-B4AEB527F784}" dt="2023-07-01T12:12:21.963" v="122" actId="47"/>
          <pc:sldLayoutMkLst>
            <pc:docMk/>
            <pc:sldMasterMk cId="0" sldId="2147483681"/>
            <pc:sldLayoutMk cId="0" sldId="2147483677"/>
          </pc:sldLayoutMkLst>
        </pc:sldLayoutChg>
      </pc:sldMasterChg>
    </pc:docChg>
  </pc:docChgLst>
</pc:chgInfo>
</file>

<file path=ppt/comments/modernComment_138_D22DD4BB.xml><?xml version="1.0" encoding="utf-8"?>
<p188:cmLst xmlns:a="http://schemas.openxmlformats.org/drawingml/2006/main" xmlns:r="http://schemas.openxmlformats.org/officeDocument/2006/relationships" xmlns:p188="http://schemas.microsoft.com/office/powerpoint/2018/8/main">
  <p188:cm id="{2256AB9B-8B71-40EA-8BC0-C9639208E433}" authorId="{F190AA76-1EBF-1128-1AE6-A8DAD16F7029}" created="2023-04-24T12:36:41.507">
    <ac:deMkLst xmlns:ac="http://schemas.microsoft.com/office/drawing/2013/main/command">
      <pc:docMk xmlns:pc="http://schemas.microsoft.com/office/powerpoint/2013/main/command"/>
      <pc:sldMk xmlns:pc="http://schemas.microsoft.com/office/powerpoint/2013/main/command" cId="3526218939" sldId="312"/>
      <ac:spMk id="6" creationId="{F8495C45-2DAD-50BE-05C2-E99735C0F540}"/>
    </ac:deMkLst>
    <p188:txBody>
      <a:bodyPr/>
      <a:lstStyle/>
      <a:p>
        <a:r>
          <a:rPr lang="en-GB"/>
          <a:t>inputs are not directly embedded in the SQL statement, which makes it difficult for attackers to inject malicious code. Instead, JDBI uses placeholders for user inputs, which are then bound to the statement at runtime, ensuring that the data is treated as data, not as part of the SQL command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a:extLst>
              <a:ext uri="{FF2B5EF4-FFF2-40B4-BE49-F238E27FC236}">
                <a16:creationId xmlns:a16="http://schemas.microsoft.com/office/drawing/2014/main" id="{B08DDE3D-5CAF-3E81-F2D9-830163EC3BC1}"/>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r>
              <a:rPr lang="en-GB"/>
              <a:t>333</a:t>
            </a:r>
          </a:p>
        </p:txBody>
      </p:sp>
      <p:sp>
        <p:nvSpPr>
          <p:cNvPr id="3" name="Marcador de Posição da Data 2">
            <a:extLst>
              <a:ext uri="{FF2B5EF4-FFF2-40B4-BE49-F238E27FC236}">
                <a16:creationId xmlns:a16="http://schemas.microsoft.com/office/drawing/2014/main" id="{87B87F4C-F8F1-8CDA-BA69-2514F12EE1D8}"/>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CDEB28A-BCFF-4530-A83D-3D8D380DC48C}" type="datetimeFigureOut">
              <a:rPr lang="en-GB" smtClean="0"/>
              <a:t>03/07/2023</a:t>
            </a:fld>
            <a:endParaRPr lang="en-GB"/>
          </a:p>
        </p:txBody>
      </p:sp>
      <p:sp>
        <p:nvSpPr>
          <p:cNvPr id="4" name="Marcador de Posição do Rodapé 3">
            <a:extLst>
              <a:ext uri="{FF2B5EF4-FFF2-40B4-BE49-F238E27FC236}">
                <a16:creationId xmlns:a16="http://schemas.microsoft.com/office/drawing/2014/main" id="{74F303DE-4B38-79AD-4D06-593327266BE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GB"/>
          </a:p>
        </p:txBody>
      </p:sp>
      <p:sp>
        <p:nvSpPr>
          <p:cNvPr id="5" name="Marcador de Posição do Número do Diapositivo 4">
            <a:extLst>
              <a:ext uri="{FF2B5EF4-FFF2-40B4-BE49-F238E27FC236}">
                <a16:creationId xmlns:a16="http://schemas.microsoft.com/office/drawing/2014/main" id="{8B58127F-EEFC-135B-0C65-1C224EED9E31}"/>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221EF192-7838-4ED9-85AA-57C2AEF6544D}" type="slidenum">
              <a:rPr lang="en-GB" smtClean="0"/>
              <a:t>‹nº›</a:t>
            </a:fld>
            <a:endParaRPr lang="en-GB"/>
          </a:p>
        </p:txBody>
      </p:sp>
    </p:spTree>
    <p:extLst>
      <p:ext uri="{BB962C8B-B14F-4D97-AF65-F5344CB8AC3E}">
        <p14:creationId xmlns:p14="http://schemas.microsoft.com/office/powerpoint/2010/main" val="428532324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735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167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477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1783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2472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009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107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04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56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612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508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760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331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117030f7ab2_0_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117030f7ab2_0_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161526d799_0_150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161526d799_0_150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161526d799_0_150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161526d799_0_150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536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161526d799_0_150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161526d799_0_150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818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095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7989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064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462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9150" y="137187"/>
            <a:ext cx="9031450" cy="282372"/>
            <a:chOff x="69150" y="137187"/>
            <a:chExt cx="9031450" cy="282372"/>
          </a:xfrm>
        </p:grpSpPr>
        <p:cxnSp>
          <p:nvCxnSpPr>
            <p:cNvPr id="10" name="Google Shape;10;p2"/>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13;p2"/>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4;p2"/>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5" name="Google Shape;15;p2"/>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2"/>
          <p:cNvGrpSpPr/>
          <p:nvPr/>
        </p:nvGrpSpPr>
        <p:grpSpPr>
          <a:xfrm>
            <a:off x="234375" y="117804"/>
            <a:ext cx="256800" cy="256800"/>
            <a:chOff x="234375" y="110636"/>
            <a:chExt cx="256800" cy="256800"/>
          </a:xfrm>
        </p:grpSpPr>
        <p:sp>
          <p:nvSpPr>
            <p:cNvPr id="17" name="Google Shape;17;p2"/>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 name="Google Shape;19;p2"/>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20" name="Google Shape;20;p2"/>
          <p:cNvGrpSpPr/>
          <p:nvPr/>
        </p:nvGrpSpPr>
        <p:grpSpPr>
          <a:xfrm>
            <a:off x="6760300" y="117804"/>
            <a:ext cx="2161200" cy="256800"/>
            <a:chOff x="6760300" y="96350"/>
            <a:chExt cx="2161200" cy="256800"/>
          </a:xfrm>
        </p:grpSpPr>
        <p:sp>
          <p:nvSpPr>
            <p:cNvPr id="21" name="Google Shape;21;p2"/>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8683881" y="115948"/>
              <a:ext cx="159362" cy="217605"/>
              <a:chOff x="2025348" y="3145361"/>
              <a:chExt cx="406327" cy="554831"/>
            </a:xfrm>
          </p:grpSpPr>
          <p:sp>
            <p:nvSpPr>
              <p:cNvPr id="23" name="Google Shape;23;p2"/>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Google Shape;25;p2"/>
          <p:cNvSpPr txBox="1">
            <a:spLocks noGrp="1"/>
          </p:cNvSpPr>
          <p:nvPr>
            <p:ph type="ctrTitle"/>
          </p:nvPr>
        </p:nvSpPr>
        <p:spPr>
          <a:xfrm>
            <a:off x="715150" y="941500"/>
            <a:ext cx="7713600" cy="3036600"/>
          </a:xfrm>
          <a:prstGeom prst="rect">
            <a:avLst/>
          </a:prstGeom>
        </p:spPr>
        <p:txBody>
          <a:bodyPr spcFirstLastPara="1" wrap="square" lIns="91425" tIns="91425" rIns="91425" bIns="91425" anchor="ctr" anchorCtr="0">
            <a:noAutofit/>
          </a:bodyPr>
          <a:lstStyle>
            <a:lvl1pPr lvl="0" algn="l">
              <a:lnSpc>
                <a:spcPct val="90000"/>
              </a:lnSpc>
              <a:spcBef>
                <a:spcPts val="0"/>
              </a:spcBef>
              <a:spcAft>
                <a:spcPts val="0"/>
              </a:spcAft>
              <a:buClr>
                <a:srgbClr val="191919"/>
              </a:buClr>
              <a:buSzPts val="5200"/>
              <a:buNone/>
              <a:defRPr sz="8500">
                <a:solidFill>
                  <a:srgbClr val="191919"/>
                </a:solidFill>
                <a:latin typeface="Chakra Petch Medium"/>
                <a:ea typeface="Chakra Petch Medium"/>
                <a:cs typeface="Chakra Petch Medium"/>
                <a:sym typeface="Chakra Petch Medium"/>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6" name="Google Shape;26;p2"/>
          <p:cNvSpPr txBox="1">
            <a:spLocks noGrp="1"/>
          </p:cNvSpPr>
          <p:nvPr>
            <p:ph type="subTitle" idx="1"/>
          </p:nvPr>
        </p:nvSpPr>
        <p:spPr>
          <a:xfrm>
            <a:off x="715250" y="3952400"/>
            <a:ext cx="7713600" cy="249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7" name="Google Shape;27;p2"/>
          <p:cNvSpPr/>
          <p:nvPr/>
        </p:nvSpPr>
        <p:spPr>
          <a:xfrm>
            <a:off x="0" y="-11775"/>
            <a:ext cx="0" cy="1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grpSp>
        <p:nvGrpSpPr>
          <p:cNvPr id="68" name="Google Shape;68;p5"/>
          <p:cNvGrpSpPr/>
          <p:nvPr/>
        </p:nvGrpSpPr>
        <p:grpSpPr>
          <a:xfrm>
            <a:off x="69150" y="137187"/>
            <a:ext cx="9031450" cy="282372"/>
            <a:chOff x="69150" y="137187"/>
            <a:chExt cx="9031450" cy="282372"/>
          </a:xfrm>
        </p:grpSpPr>
        <p:cxnSp>
          <p:nvCxnSpPr>
            <p:cNvPr id="69" name="Google Shape;69;p5"/>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0" name="Google Shape;70;p5"/>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71;p5"/>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2" name="Google Shape;72;p5"/>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3" name="Google Shape;73;p5"/>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74" name="Google Shape;74;p5"/>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5"/>
          <p:cNvGrpSpPr/>
          <p:nvPr/>
        </p:nvGrpSpPr>
        <p:grpSpPr>
          <a:xfrm>
            <a:off x="234375" y="117804"/>
            <a:ext cx="256800" cy="256800"/>
            <a:chOff x="234375" y="110636"/>
            <a:chExt cx="256800" cy="256800"/>
          </a:xfrm>
        </p:grpSpPr>
        <p:sp>
          <p:nvSpPr>
            <p:cNvPr id="76" name="Google Shape;76;p5"/>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8" name="Google Shape;78;p5"/>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79" name="Google Shape;79;p5"/>
          <p:cNvGrpSpPr/>
          <p:nvPr/>
        </p:nvGrpSpPr>
        <p:grpSpPr>
          <a:xfrm>
            <a:off x="6760300" y="117804"/>
            <a:ext cx="2161200" cy="256800"/>
            <a:chOff x="6760300" y="96350"/>
            <a:chExt cx="2161200" cy="256800"/>
          </a:xfrm>
        </p:grpSpPr>
        <p:sp>
          <p:nvSpPr>
            <p:cNvPr id="80" name="Google Shape;80;p5"/>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5"/>
            <p:cNvGrpSpPr/>
            <p:nvPr/>
          </p:nvGrpSpPr>
          <p:grpSpPr>
            <a:xfrm>
              <a:off x="8683881" y="115948"/>
              <a:ext cx="159362" cy="217605"/>
              <a:chOff x="2025348" y="3145361"/>
              <a:chExt cx="406327" cy="554831"/>
            </a:xfrm>
          </p:grpSpPr>
          <p:sp>
            <p:nvSpPr>
              <p:cNvPr id="82" name="Google Shape;82;p5"/>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5"/>
          <p:cNvSpPr txBox="1">
            <a:spLocks noGrp="1"/>
          </p:cNvSpPr>
          <p:nvPr>
            <p:ph type="subTitle" idx="1"/>
          </p:nvPr>
        </p:nvSpPr>
        <p:spPr>
          <a:xfrm>
            <a:off x="897338" y="1992600"/>
            <a:ext cx="3390600" cy="444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400">
                <a:latin typeface="Chakra Petch Medium"/>
                <a:ea typeface="Chakra Petch Medium"/>
                <a:cs typeface="Chakra Petch Medium"/>
                <a:sym typeface="Chakra Petch Medium"/>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5" name="Google Shape;85;p5"/>
          <p:cNvSpPr txBox="1">
            <a:spLocks noGrp="1"/>
          </p:cNvSpPr>
          <p:nvPr>
            <p:ph type="subTitle" idx="2"/>
          </p:nvPr>
        </p:nvSpPr>
        <p:spPr>
          <a:xfrm>
            <a:off x="4856037" y="1992600"/>
            <a:ext cx="3390600" cy="44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Chakra Petch Medium"/>
                <a:ea typeface="Chakra Petch Medium"/>
                <a:cs typeface="Chakra Petch Medium"/>
                <a:sym typeface="Chakra Petch Medium"/>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6" name="Google Shape;86;p5"/>
          <p:cNvSpPr txBox="1">
            <a:spLocks noGrp="1"/>
          </p:cNvSpPr>
          <p:nvPr>
            <p:ph type="subTitle" idx="3"/>
          </p:nvPr>
        </p:nvSpPr>
        <p:spPr>
          <a:xfrm>
            <a:off x="897338" y="2437500"/>
            <a:ext cx="3390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5"/>
          <p:cNvSpPr txBox="1">
            <a:spLocks noGrp="1"/>
          </p:cNvSpPr>
          <p:nvPr>
            <p:ph type="subTitle" idx="4"/>
          </p:nvPr>
        </p:nvSpPr>
        <p:spPr>
          <a:xfrm>
            <a:off x="4856038" y="2437500"/>
            <a:ext cx="3390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4"/>
        <p:cNvGrpSpPr/>
        <p:nvPr/>
      </p:nvGrpSpPr>
      <p:grpSpPr>
        <a:xfrm>
          <a:off x="0" y="0"/>
          <a:ext cx="0" cy="0"/>
          <a:chOff x="0" y="0"/>
          <a:chExt cx="0" cy="0"/>
        </a:xfrm>
      </p:grpSpPr>
      <p:grpSp>
        <p:nvGrpSpPr>
          <p:cNvPr id="145" name="Google Shape;145;p9"/>
          <p:cNvGrpSpPr/>
          <p:nvPr/>
        </p:nvGrpSpPr>
        <p:grpSpPr>
          <a:xfrm>
            <a:off x="69150" y="137187"/>
            <a:ext cx="9031450" cy="282372"/>
            <a:chOff x="69150" y="137187"/>
            <a:chExt cx="9031450" cy="282372"/>
          </a:xfrm>
        </p:grpSpPr>
        <p:cxnSp>
          <p:nvCxnSpPr>
            <p:cNvPr id="146" name="Google Shape;146;p9"/>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7" name="Google Shape;147;p9"/>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8" name="Google Shape;148;p9"/>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9" name="Google Shape;149;p9"/>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50" name="Google Shape;150;p9"/>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51" name="Google Shape;151;p9"/>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9"/>
          <p:cNvGrpSpPr/>
          <p:nvPr/>
        </p:nvGrpSpPr>
        <p:grpSpPr>
          <a:xfrm>
            <a:off x="234375" y="117804"/>
            <a:ext cx="256800" cy="256800"/>
            <a:chOff x="234375" y="110636"/>
            <a:chExt cx="256800" cy="256800"/>
          </a:xfrm>
        </p:grpSpPr>
        <p:sp>
          <p:nvSpPr>
            <p:cNvPr id="153" name="Google Shape;153;p9"/>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5" name="Google Shape;155;p9"/>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56" name="Google Shape;156;p9"/>
          <p:cNvGrpSpPr/>
          <p:nvPr/>
        </p:nvGrpSpPr>
        <p:grpSpPr>
          <a:xfrm>
            <a:off x="6760300" y="117804"/>
            <a:ext cx="2161200" cy="256800"/>
            <a:chOff x="6760300" y="96350"/>
            <a:chExt cx="2161200" cy="256800"/>
          </a:xfrm>
        </p:grpSpPr>
        <p:sp>
          <p:nvSpPr>
            <p:cNvPr id="157" name="Google Shape;157;p9"/>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9"/>
            <p:cNvGrpSpPr/>
            <p:nvPr/>
          </p:nvGrpSpPr>
          <p:grpSpPr>
            <a:xfrm>
              <a:off x="8683881" y="115948"/>
              <a:ext cx="159362" cy="217605"/>
              <a:chOff x="2025348" y="3145361"/>
              <a:chExt cx="406327" cy="554831"/>
            </a:xfrm>
          </p:grpSpPr>
          <p:sp>
            <p:nvSpPr>
              <p:cNvPr id="159" name="Google Shape;159;p9"/>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 name="Google Shape;161;p9"/>
          <p:cNvSpPr txBox="1">
            <a:spLocks noGrp="1"/>
          </p:cNvSpPr>
          <p:nvPr>
            <p:ph type="title"/>
          </p:nvPr>
        </p:nvSpPr>
        <p:spPr>
          <a:xfrm>
            <a:off x="715100" y="1547575"/>
            <a:ext cx="4661100" cy="648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2" name="Google Shape;162;p9"/>
          <p:cNvSpPr txBox="1">
            <a:spLocks noGrp="1"/>
          </p:cNvSpPr>
          <p:nvPr>
            <p:ph type="subTitle" idx="1"/>
          </p:nvPr>
        </p:nvSpPr>
        <p:spPr>
          <a:xfrm>
            <a:off x="715100" y="2305922"/>
            <a:ext cx="4661100" cy="129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3"/>
        <p:cNvGrpSpPr/>
        <p:nvPr/>
      </p:nvGrpSpPr>
      <p:grpSpPr>
        <a:xfrm>
          <a:off x="0" y="0"/>
          <a:ext cx="0" cy="0"/>
          <a:chOff x="0" y="0"/>
          <a:chExt cx="0" cy="0"/>
        </a:xfrm>
      </p:grpSpPr>
      <p:grpSp>
        <p:nvGrpSpPr>
          <p:cNvPr id="164" name="Google Shape;164;p10"/>
          <p:cNvGrpSpPr/>
          <p:nvPr/>
        </p:nvGrpSpPr>
        <p:grpSpPr>
          <a:xfrm>
            <a:off x="69150" y="137187"/>
            <a:ext cx="9031450" cy="282372"/>
            <a:chOff x="69150" y="137187"/>
            <a:chExt cx="9031450" cy="282372"/>
          </a:xfrm>
        </p:grpSpPr>
        <p:cxnSp>
          <p:nvCxnSpPr>
            <p:cNvPr id="165" name="Google Shape;165;p10"/>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10"/>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7" name="Google Shape;167;p10"/>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8" name="Google Shape;168;p10"/>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9" name="Google Shape;169;p10"/>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70" name="Google Shape;170;p10"/>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0"/>
          <p:cNvGrpSpPr/>
          <p:nvPr/>
        </p:nvGrpSpPr>
        <p:grpSpPr>
          <a:xfrm>
            <a:off x="234375" y="117804"/>
            <a:ext cx="256800" cy="256800"/>
            <a:chOff x="234375" y="110636"/>
            <a:chExt cx="256800" cy="256800"/>
          </a:xfrm>
        </p:grpSpPr>
        <p:sp>
          <p:nvSpPr>
            <p:cNvPr id="172" name="Google Shape;172;p10"/>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0"/>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 name="Google Shape;174;p10"/>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75" name="Google Shape;175;p10"/>
          <p:cNvGrpSpPr/>
          <p:nvPr/>
        </p:nvGrpSpPr>
        <p:grpSpPr>
          <a:xfrm>
            <a:off x="6760300" y="117804"/>
            <a:ext cx="2161200" cy="256800"/>
            <a:chOff x="6760300" y="96350"/>
            <a:chExt cx="2161200" cy="256800"/>
          </a:xfrm>
        </p:grpSpPr>
        <p:sp>
          <p:nvSpPr>
            <p:cNvPr id="176" name="Google Shape;176;p10"/>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10"/>
            <p:cNvGrpSpPr/>
            <p:nvPr/>
          </p:nvGrpSpPr>
          <p:grpSpPr>
            <a:xfrm>
              <a:off x="8683881" y="115948"/>
              <a:ext cx="159362" cy="217605"/>
              <a:chOff x="2025348" y="3145361"/>
              <a:chExt cx="406327" cy="554831"/>
            </a:xfrm>
          </p:grpSpPr>
          <p:sp>
            <p:nvSpPr>
              <p:cNvPr id="178" name="Google Shape;178;p10"/>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0" name="Google Shape;180;p10"/>
          <p:cNvSpPr txBox="1">
            <a:spLocks noGrp="1"/>
          </p:cNvSpPr>
          <p:nvPr>
            <p:ph type="title"/>
          </p:nvPr>
        </p:nvSpPr>
        <p:spPr>
          <a:xfrm>
            <a:off x="715100" y="4044450"/>
            <a:ext cx="7713900" cy="5640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52"/>
        <p:cNvGrpSpPr/>
        <p:nvPr/>
      </p:nvGrpSpPr>
      <p:grpSpPr>
        <a:xfrm>
          <a:off x="0" y="0"/>
          <a:ext cx="0" cy="0"/>
          <a:chOff x="0" y="0"/>
          <a:chExt cx="0" cy="0"/>
        </a:xfrm>
      </p:grpSpPr>
      <p:grpSp>
        <p:nvGrpSpPr>
          <p:cNvPr id="253" name="Google Shape;253;p15"/>
          <p:cNvGrpSpPr/>
          <p:nvPr/>
        </p:nvGrpSpPr>
        <p:grpSpPr>
          <a:xfrm>
            <a:off x="69150" y="137187"/>
            <a:ext cx="9031450" cy="282372"/>
            <a:chOff x="69150" y="137187"/>
            <a:chExt cx="9031450" cy="282372"/>
          </a:xfrm>
        </p:grpSpPr>
        <p:cxnSp>
          <p:nvCxnSpPr>
            <p:cNvPr id="254" name="Google Shape;254;p15"/>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5" name="Google Shape;255;p15"/>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6" name="Google Shape;256;p15"/>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7" name="Google Shape;257;p15"/>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8" name="Google Shape;258;p15"/>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259" name="Google Shape;259;p15"/>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5"/>
          <p:cNvGrpSpPr/>
          <p:nvPr/>
        </p:nvGrpSpPr>
        <p:grpSpPr>
          <a:xfrm>
            <a:off x="234375" y="117804"/>
            <a:ext cx="256800" cy="256800"/>
            <a:chOff x="234375" y="110636"/>
            <a:chExt cx="256800" cy="256800"/>
          </a:xfrm>
        </p:grpSpPr>
        <p:sp>
          <p:nvSpPr>
            <p:cNvPr id="261" name="Google Shape;261;p15"/>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15"/>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15"/>
          <p:cNvGrpSpPr/>
          <p:nvPr/>
        </p:nvGrpSpPr>
        <p:grpSpPr>
          <a:xfrm>
            <a:off x="6760300" y="117804"/>
            <a:ext cx="2161200" cy="256800"/>
            <a:chOff x="6760300" y="96350"/>
            <a:chExt cx="2161200" cy="256800"/>
          </a:xfrm>
        </p:grpSpPr>
        <p:sp>
          <p:nvSpPr>
            <p:cNvPr id="265" name="Google Shape;265;p15"/>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15"/>
            <p:cNvGrpSpPr/>
            <p:nvPr/>
          </p:nvGrpSpPr>
          <p:grpSpPr>
            <a:xfrm>
              <a:off x="8683881" y="115948"/>
              <a:ext cx="159362" cy="217605"/>
              <a:chOff x="2025348" y="3145361"/>
              <a:chExt cx="406327" cy="554831"/>
            </a:xfrm>
          </p:grpSpPr>
          <p:sp>
            <p:nvSpPr>
              <p:cNvPr id="267" name="Google Shape;267;p15"/>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9" name="Google Shape;269;p15"/>
          <p:cNvSpPr txBox="1">
            <a:spLocks noGrp="1"/>
          </p:cNvSpPr>
          <p:nvPr>
            <p:ph type="subTitle" idx="1"/>
          </p:nvPr>
        </p:nvSpPr>
        <p:spPr>
          <a:xfrm>
            <a:off x="1844400" y="2739675"/>
            <a:ext cx="5455200" cy="69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0" name="Google Shape;270;p15"/>
          <p:cNvSpPr txBox="1">
            <a:spLocks noGrp="1"/>
          </p:cNvSpPr>
          <p:nvPr>
            <p:ph type="title"/>
          </p:nvPr>
        </p:nvSpPr>
        <p:spPr>
          <a:xfrm>
            <a:off x="1844413" y="1467150"/>
            <a:ext cx="5455200" cy="1029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11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1">
    <p:spTree>
      <p:nvGrpSpPr>
        <p:cNvPr id="1" name="Shape 425"/>
        <p:cNvGrpSpPr/>
        <p:nvPr/>
      </p:nvGrpSpPr>
      <p:grpSpPr>
        <a:xfrm>
          <a:off x="0" y="0"/>
          <a:ext cx="0" cy="0"/>
          <a:chOff x="0" y="0"/>
          <a:chExt cx="0" cy="0"/>
        </a:xfrm>
      </p:grpSpPr>
      <p:grpSp>
        <p:nvGrpSpPr>
          <p:cNvPr id="426" name="Google Shape;426;p22"/>
          <p:cNvGrpSpPr/>
          <p:nvPr/>
        </p:nvGrpSpPr>
        <p:grpSpPr>
          <a:xfrm>
            <a:off x="69150" y="137187"/>
            <a:ext cx="9031450" cy="282372"/>
            <a:chOff x="69150" y="137187"/>
            <a:chExt cx="9031450" cy="282372"/>
          </a:xfrm>
        </p:grpSpPr>
        <p:cxnSp>
          <p:nvCxnSpPr>
            <p:cNvPr id="427" name="Google Shape;427;p22"/>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22"/>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29" name="Google Shape;429;p22"/>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30" name="Google Shape;430;p22"/>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22"/>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432" name="Google Shape;432;p22"/>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2"/>
          <p:cNvGrpSpPr/>
          <p:nvPr/>
        </p:nvGrpSpPr>
        <p:grpSpPr>
          <a:xfrm>
            <a:off x="234375" y="117804"/>
            <a:ext cx="256800" cy="256800"/>
            <a:chOff x="234375" y="110636"/>
            <a:chExt cx="256800" cy="256800"/>
          </a:xfrm>
        </p:grpSpPr>
        <p:sp>
          <p:nvSpPr>
            <p:cNvPr id="434" name="Google Shape;434;p22"/>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6" name="Google Shape;436;p22"/>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437" name="Google Shape;437;p22"/>
          <p:cNvGrpSpPr/>
          <p:nvPr/>
        </p:nvGrpSpPr>
        <p:grpSpPr>
          <a:xfrm>
            <a:off x="6760300" y="117804"/>
            <a:ext cx="2161200" cy="256800"/>
            <a:chOff x="6760300" y="96350"/>
            <a:chExt cx="2161200" cy="256800"/>
          </a:xfrm>
        </p:grpSpPr>
        <p:sp>
          <p:nvSpPr>
            <p:cNvPr id="438" name="Google Shape;438;p22"/>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22"/>
            <p:cNvGrpSpPr/>
            <p:nvPr/>
          </p:nvGrpSpPr>
          <p:grpSpPr>
            <a:xfrm>
              <a:off x="8683881" y="115948"/>
              <a:ext cx="159362" cy="217605"/>
              <a:chOff x="2025348" y="3145361"/>
              <a:chExt cx="406327" cy="554831"/>
            </a:xfrm>
          </p:grpSpPr>
          <p:sp>
            <p:nvSpPr>
              <p:cNvPr id="440" name="Google Shape;440;p22"/>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2" name="Google Shape;442;p22"/>
          <p:cNvSpPr txBox="1">
            <a:spLocks noGrp="1"/>
          </p:cNvSpPr>
          <p:nvPr>
            <p:ph type="title"/>
          </p:nvPr>
        </p:nvSpPr>
        <p:spPr>
          <a:xfrm>
            <a:off x="715100" y="2371250"/>
            <a:ext cx="53265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443" name="Google Shape;443;p22"/>
          <p:cNvSpPr txBox="1">
            <a:spLocks noGrp="1"/>
          </p:cNvSpPr>
          <p:nvPr>
            <p:ph type="title" idx="2" hasCustomPrompt="1"/>
          </p:nvPr>
        </p:nvSpPr>
        <p:spPr>
          <a:xfrm>
            <a:off x="715100" y="1300850"/>
            <a:ext cx="31509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60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r>
              <a:t>xx%</a:t>
            </a:r>
          </a:p>
        </p:txBody>
      </p:sp>
      <p:sp>
        <p:nvSpPr>
          <p:cNvPr id="444" name="Google Shape;444;p22"/>
          <p:cNvSpPr txBox="1">
            <a:spLocks noGrp="1"/>
          </p:cNvSpPr>
          <p:nvPr>
            <p:ph type="subTitle" idx="1"/>
          </p:nvPr>
        </p:nvSpPr>
        <p:spPr>
          <a:xfrm>
            <a:off x="715100" y="3545975"/>
            <a:ext cx="5326500" cy="30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545"/>
        <p:cNvGrpSpPr/>
        <p:nvPr/>
      </p:nvGrpSpPr>
      <p:grpSpPr>
        <a:xfrm>
          <a:off x="0" y="0"/>
          <a:ext cx="0" cy="0"/>
          <a:chOff x="0" y="0"/>
          <a:chExt cx="0" cy="0"/>
        </a:xfrm>
      </p:grpSpPr>
      <p:grpSp>
        <p:nvGrpSpPr>
          <p:cNvPr id="546" name="Google Shape;546;p28"/>
          <p:cNvGrpSpPr/>
          <p:nvPr/>
        </p:nvGrpSpPr>
        <p:grpSpPr>
          <a:xfrm>
            <a:off x="69150" y="137187"/>
            <a:ext cx="9031450" cy="282372"/>
            <a:chOff x="69150" y="137187"/>
            <a:chExt cx="9031450" cy="282372"/>
          </a:xfrm>
        </p:grpSpPr>
        <p:cxnSp>
          <p:nvCxnSpPr>
            <p:cNvPr id="547" name="Google Shape;547;p28"/>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48" name="Google Shape;548;p28"/>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49" name="Google Shape;549;p28"/>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50" name="Google Shape;550;p28"/>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51" name="Google Shape;551;p28"/>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552" name="Google Shape;552;p28"/>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8"/>
          <p:cNvGrpSpPr/>
          <p:nvPr/>
        </p:nvGrpSpPr>
        <p:grpSpPr>
          <a:xfrm>
            <a:off x="234375" y="117804"/>
            <a:ext cx="256800" cy="256800"/>
            <a:chOff x="234375" y="110636"/>
            <a:chExt cx="256800" cy="256800"/>
          </a:xfrm>
        </p:grpSpPr>
        <p:sp>
          <p:nvSpPr>
            <p:cNvPr id="554" name="Google Shape;554;p28"/>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6" name="Google Shape;556;p28"/>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sp>
        <p:nvSpPr>
          <p:cNvPr id="557" name="Google Shape;557;p28"/>
          <p:cNvSpPr txBox="1">
            <a:spLocks noGrp="1"/>
          </p:cNvSpPr>
          <p:nvPr>
            <p:ph type="subTitle" idx="1"/>
          </p:nvPr>
        </p:nvSpPr>
        <p:spPr>
          <a:xfrm>
            <a:off x="721000" y="1893600"/>
            <a:ext cx="3931800" cy="1356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5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a:endParaRPr/>
          </a:p>
        </p:txBody>
      </p:sp>
      <p:sp>
        <p:nvSpPr>
          <p:cNvPr id="558" name="Google Shape;558;p2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59" name="Google Shape;559;p28"/>
          <p:cNvGrpSpPr/>
          <p:nvPr/>
        </p:nvGrpSpPr>
        <p:grpSpPr>
          <a:xfrm>
            <a:off x="6760300" y="117804"/>
            <a:ext cx="2161200" cy="256800"/>
            <a:chOff x="6760300" y="96350"/>
            <a:chExt cx="2161200" cy="256800"/>
          </a:xfrm>
        </p:grpSpPr>
        <p:sp>
          <p:nvSpPr>
            <p:cNvPr id="560" name="Google Shape;560;p28"/>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28"/>
            <p:cNvGrpSpPr/>
            <p:nvPr/>
          </p:nvGrpSpPr>
          <p:grpSpPr>
            <a:xfrm>
              <a:off x="8683881" y="115948"/>
              <a:ext cx="159362" cy="217605"/>
              <a:chOff x="2025348" y="3145361"/>
              <a:chExt cx="406327" cy="554831"/>
            </a:xfrm>
          </p:grpSpPr>
          <p:sp>
            <p:nvSpPr>
              <p:cNvPr id="562" name="Google Shape;562;p28"/>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23696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1pPr>
            <a:lvl2pPr lvl="1"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2pPr>
            <a:lvl3pPr lvl="2"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3pPr>
            <a:lvl4pPr lvl="3"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4pPr>
            <a:lvl5pPr lvl="4"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5pPr>
            <a:lvl6pPr lvl="5"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6pPr>
            <a:lvl7pPr lvl="6"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7pPr>
            <a:lvl8pPr lvl="7"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8pPr>
            <a:lvl9pPr lvl="8"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Fira Code"/>
              <a:buChar char="●"/>
              <a:defRPr>
                <a:solidFill>
                  <a:schemeClr val="dk1"/>
                </a:solidFill>
                <a:latin typeface="Fira Code"/>
                <a:ea typeface="Fira Code"/>
                <a:cs typeface="Fira Code"/>
                <a:sym typeface="Fira Code"/>
              </a:defRPr>
            </a:lvl1pPr>
            <a:lvl2pPr marL="914400" lvl="1"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2pPr>
            <a:lvl3pPr marL="1371600" lvl="2"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3pPr>
            <a:lvl4pPr marL="1828800" lvl="3"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4pPr>
            <a:lvl5pPr marL="2286000" lvl="4"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5pPr>
            <a:lvl6pPr marL="2743200" lvl="5"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6pPr>
            <a:lvl7pPr marL="3200400" lvl="6"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7pPr>
            <a:lvl8pPr marL="3657600" lvl="7"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8pPr>
            <a:lvl9pPr marL="4114800" lvl="8" indent="-317500">
              <a:lnSpc>
                <a:spcPct val="115000"/>
              </a:lnSpc>
              <a:spcBef>
                <a:spcPts val="1600"/>
              </a:spcBef>
              <a:spcAft>
                <a:spcPts val="1600"/>
              </a:spcAft>
              <a:buClr>
                <a:schemeClr val="dk1"/>
              </a:buClr>
              <a:buSzPts val="1400"/>
              <a:buFont typeface="Fira Code"/>
              <a:buChar char="■"/>
              <a:defRPr>
                <a:solidFill>
                  <a:schemeClr val="dk1"/>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6" r:id="rId4"/>
    <p:sldLayoutId id="2147483658" r:id="rId5"/>
    <p:sldLayoutId id="2147483661" r:id="rId6"/>
    <p:sldLayoutId id="2147483668"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38_D22DD4BB.xml"/><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6"/>
          <p:cNvSpPr txBox="1">
            <a:spLocks noGrp="1"/>
          </p:cNvSpPr>
          <p:nvPr>
            <p:ph type="ctrTitle"/>
          </p:nvPr>
        </p:nvSpPr>
        <p:spPr>
          <a:xfrm>
            <a:off x="715150" y="941500"/>
            <a:ext cx="7713600" cy="3036600"/>
          </a:xfrm>
          <a:prstGeom prst="rect">
            <a:avLst/>
          </a:prstGeom>
        </p:spPr>
        <p:txBody>
          <a:bodyPr spcFirstLastPara="1" wrap="square" lIns="91425" tIns="91425" rIns="91425" bIns="91425" anchor="ctr" anchorCtr="0">
            <a:noAutofit/>
          </a:bodyPr>
          <a:lstStyle/>
          <a:p>
            <a:r>
              <a:rPr lang="en-GB" sz="4500" dirty="0">
                <a:ea typeface="Calibri Light"/>
              </a:rPr>
              <a:t>IoT System for pH Monitoring in Industrial Facilities</a:t>
            </a:r>
            <a:endParaRPr lang="en-US" dirty="0"/>
          </a:p>
          <a:p>
            <a:pPr marL="0" lvl="0" indent="0" algn="l" rtl="0">
              <a:spcBef>
                <a:spcPts val="1500"/>
              </a:spcBef>
              <a:spcAft>
                <a:spcPts val="0"/>
              </a:spcAft>
              <a:buNone/>
            </a:pPr>
            <a:r>
              <a:rPr lang="en-GB" sz="2000" dirty="0"/>
              <a:t>Pedro Silva nº47128 &amp; Miguel Rocha nº47185</a:t>
            </a:r>
            <a:br>
              <a:rPr lang="en-GB" sz="2000" dirty="0"/>
            </a:br>
            <a:br>
              <a:rPr lang="en-GB" sz="2000" dirty="0"/>
            </a:br>
            <a:r>
              <a:rPr lang="en-GB" sz="2000" dirty="0"/>
              <a:t>Supervised by: Professor Rui Duarte</a:t>
            </a:r>
            <a:endParaRPr lang="en-GB" sz="2000" dirty="0">
              <a:solidFill>
                <a:schemeClr val="accent1"/>
              </a:solidFill>
            </a:endParaRPr>
          </a:p>
        </p:txBody>
      </p:sp>
      <p:sp>
        <p:nvSpPr>
          <p:cNvPr id="666" name="Google Shape;666;p36"/>
          <p:cNvSpPr txBox="1">
            <a:spLocks noGrp="1"/>
          </p:cNvSpPr>
          <p:nvPr>
            <p:ph type="subTitle" idx="1"/>
          </p:nvPr>
        </p:nvSpPr>
        <p:spPr>
          <a:xfrm>
            <a:off x="586462" y="4179395"/>
            <a:ext cx="7713600" cy="24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r>
              <a:rPr lang="en-GB" dirty="0"/>
              <a:t>Instituto Superior de </a:t>
            </a:r>
            <a:r>
              <a:rPr lang="en-GB" dirty="0" err="1"/>
              <a:t>Engenharia</a:t>
            </a:r>
            <a:r>
              <a:rPr lang="en-GB" dirty="0"/>
              <a:t> de Lisboa (ISEL)</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err="1"/>
              <a:t>Engenharia</a:t>
            </a:r>
            <a:r>
              <a:rPr lang="en-GB" dirty="0"/>
              <a:t> </a:t>
            </a:r>
            <a:r>
              <a:rPr lang="en-GB" dirty="0" err="1"/>
              <a:t>Informática</a:t>
            </a:r>
            <a:r>
              <a:rPr lang="en-GB" dirty="0"/>
              <a:t> e de </a:t>
            </a:r>
            <a:r>
              <a:rPr lang="en-GB" dirty="0" err="1"/>
              <a:t>computadores</a:t>
            </a:r>
            <a:r>
              <a:rPr lang="en-GB" dirty="0"/>
              <a:t> (LEIC)</a:t>
            </a:r>
            <a:endParaRPr lang="en-GB" dirty="0">
              <a:solidFill>
                <a:schemeClr val="lt1"/>
              </a:solidFill>
              <a:highlight>
                <a:schemeClr val="dk1"/>
              </a:highlight>
            </a:endParaRPr>
          </a:p>
        </p:txBody>
      </p:sp>
      <p:grpSp>
        <p:nvGrpSpPr>
          <p:cNvPr id="667" name="Google Shape;667;p36"/>
          <p:cNvGrpSpPr/>
          <p:nvPr/>
        </p:nvGrpSpPr>
        <p:grpSpPr>
          <a:xfrm>
            <a:off x="7587247" y="2888719"/>
            <a:ext cx="378215" cy="598023"/>
            <a:chOff x="1654675" y="1997765"/>
            <a:chExt cx="445587" cy="704551"/>
          </a:xfrm>
        </p:grpSpPr>
        <p:sp>
          <p:nvSpPr>
            <p:cNvPr id="668" name="Google Shape;668;p36"/>
            <p:cNvSpPr/>
            <p:nvPr/>
          </p:nvSpPr>
          <p:spPr>
            <a:xfrm>
              <a:off x="1655926" y="1998979"/>
              <a:ext cx="440657" cy="703336"/>
            </a:xfrm>
            <a:custGeom>
              <a:avLst/>
              <a:gdLst/>
              <a:ahLst/>
              <a:cxnLst/>
              <a:rect l="l" t="t" r="r" b="b"/>
              <a:pathLst>
                <a:path w="11976" h="19115" extrusionOk="0">
                  <a:moveTo>
                    <a:pt x="0" y="1"/>
                  </a:moveTo>
                  <a:lnTo>
                    <a:pt x="0" y="17113"/>
                  </a:lnTo>
                  <a:lnTo>
                    <a:pt x="2002" y="17113"/>
                  </a:lnTo>
                  <a:lnTo>
                    <a:pt x="2002" y="16112"/>
                  </a:lnTo>
                  <a:lnTo>
                    <a:pt x="3002" y="16112"/>
                  </a:lnTo>
                  <a:lnTo>
                    <a:pt x="3002" y="15112"/>
                  </a:lnTo>
                  <a:lnTo>
                    <a:pt x="4003" y="15112"/>
                  </a:lnTo>
                  <a:lnTo>
                    <a:pt x="4003" y="14111"/>
                  </a:lnTo>
                  <a:lnTo>
                    <a:pt x="4971" y="14111"/>
                  </a:lnTo>
                  <a:lnTo>
                    <a:pt x="4971" y="16112"/>
                  </a:lnTo>
                  <a:lnTo>
                    <a:pt x="5971" y="16112"/>
                  </a:lnTo>
                  <a:lnTo>
                    <a:pt x="5971" y="18114"/>
                  </a:lnTo>
                  <a:lnTo>
                    <a:pt x="6972" y="18114"/>
                  </a:lnTo>
                  <a:lnTo>
                    <a:pt x="6972" y="19115"/>
                  </a:lnTo>
                  <a:lnTo>
                    <a:pt x="8973" y="19115"/>
                  </a:lnTo>
                  <a:lnTo>
                    <a:pt x="8973" y="18114"/>
                  </a:lnTo>
                  <a:lnTo>
                    <a:pt x="9974" y="18114"/>
                  </a:lnTo>
                  <a:lnTo>
                    <a:pt x="9974" y="16112"/>
                  </a:lnTo>
                  <a:lnTo>
                    <a:pt x="8973" y="16112"/>
                  </a:lnTo>
                  <a:lnTo>
                    <a:pt x="8973" y="14111"/>
                  </a:lnTo>
                  <a:lnTo>
                    <a:pt x="7973" y="14111"/>
                  </a:lnTo>
                  <a:lnTo>
                    <a:pt x="7973" y="13110"/>
                  </a:lnTo>
                  <a:lnTo>
                    <a:pt x="11976" y="13110"/>
                  </a:lnTo>
                  <a:lnTo>
                    <a:pt x="11976" y="12110"/>
                  </a:lnTo>
                  <a:lnTo>
                    <a:pt x="11976" y="11109"/>
                  </a:lnTo>
                  <a:lnTo>
                    <a:pt x="11042" y="11109"/>
                  </a:lnTo>
                  <a:lnTo>
                    <a:pt x="11042" y="11042"/>
                  </a:lnTo>
                  <a:lnTo>
                    <a:pt x="11042" y="10008"/>
                  </a:lnTo>
                  <a:lnTo>
                    <a:pt x="10041" y="10008"/>
                  </a:lnTo>
                  <a:lnTo>
                    <a:pt x="10041" y="9007"/>
                  </a:lnTo>
                  <a:lnTo>
                    <a:pt x="9040" y="9007"/>
                  </a:lnTo>
                  <a:lnTo>
                    <a:pt x="9040" y="8007"/>
                  </a:lnTo>
                  <a:lnTo>
                    <a:pt x="8039" y="8007"/>
                  </a:lnTo>
                  <a:lnTo>
                    <a:pt x="8039" y="7006"/>
                  </a:lnTo>
                  <a:lnTo>
                    <a:pt x="7039" y="7006"/>
                  </a:lnTo>
                  <a:lnTo>
                    <a:pt x="7039" y="6005"/>
                  </a:lnTo>
                  <a:lnTo>
                    <a:pt x="6038" y="6005"/>
                  </a:lnTo>
                  <a:lnTo>
                    <a:pt x="6038" y="5005"/>
                  </a:lnTo>
                  <a:lnTo>
                    <a:pt x="5037" y="5005"/>
                  </a:lnTo>
                  <a:lnTo>
                    <a:pt x="5037" y="4004"/>
                  </a:lnTo>
                  <a:lnTo>
                    <a:pt x="4037" y="4004"/>
                  </a:lnTo>
                  <a:lnTo>
                    <a:pt x="4037" y="3003"/>
                  </a:lnTo>
                  <a:lnTo>
                    <a:pt x="3036" y="3003"/>
                  </a:lnTo>
                  <a:lnTo>
                    <a:pt x="3036" y="2002"/>
                  </a:lnTo>
                  <a:lnTo>
                    <a:pt x="2035" y="2002"/>
                  </a:lnTo>
                  <a:lnTo>
                    <a:pt x="2035" y="1002"/>
                  </a:lnTo>
                  <a:lnTo>
                    <a:pt x="1001" y="1002"/>
                  </a:lnTo>
                  <a:lnTo>
                    <a:pt x="10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1654675" y="1997765"/>
              <a:ext cx="36869" cy="628459"/>
            </a:xfrm>
            <a:custGeom>
              <a:avLst/>
              <a:gdLst/>
              <a:ahLst/>
              <a:cxnLst/>
              <a:rect l="l" t="t" r="r" b="b"/>
              <a:pathLst>
                <a:path w="1002" h="17080" extrusionOk="0">
                  <a:moveTo>
                    <a:pt x="1" y="1"/>
                  </a:moveTo>
                  <a:lnTo>
                    <a:pt x="1" y="17079"/>
                  </a:lnTo>
                  <a:lnTo>
                    <a:pt x="1002" y="17079"/>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1692758" y="203459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1729553" y="2072643"/>
              <a:ext cx="36869" cy="36869"/>
            </a:xfrm>
            <a:custGeom>
              <a:avLst/>
              <a:gdLst/>
              <a:ahLst/>
              <a:cxnLst/>
              <a:rect l="l" t="t" r="r" b="b"/>
              <a:pathLst>
                <a:path w="1002" h="1002"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1765170" y="2109474"/>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1803216" y="2146269"/>
              <a:ext cx="36832" cy="36869"/>
            </a:xfrm>
            <a:custGeom>
              <a:avLst/>
              <a:gdLst/>
              <a:ahLst/>
              <a:cxnLst/>
              <a:rect l="l" t="t" r="r" b="b"/>
              <a:pathLst>
                <a:path w="1001"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1841262" y="2183101"/>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1878057" y="221993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1914889" y="2256728"/>
              <a:ext cx="36869" cy="36869"/>
            </a:xfrm>
            <a:custGeom>
              <a:avLst/>
              <a:gdLst/>
              <a:ahLst/>
              <a:cxnLst/>
              <a:rect l="l" t="t" r="r" b="b"/>
              <a:pathLst>
                <a:path w="1002" h="1002" extrusionOk="0">
                  <a:moveTo>
                    <a:pt x="1" y="1"/>
                  </a:moveTo>
                  <a:lnTo>
                    <a:pt x="1"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a:off x="1951721" y="2293559"/>
              <a:ext cx="36869" cy="36869"/>
            </a:xfrm>
            <a:custGeom>
              <a:avLst/>
              <a:gdLst/>
              <a:ahLst/>
              <a:cxnLst/>
              <a:rect l="l" t="t" r="r" b="b"/>
              <a:pathLst>
                <a:path w="1002"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1988553" y="2330391"/>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2025348" y="236722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6"/>
            <p:cNvSpPr/>
            <p:nvPr/>
          </p:nvSpPr>
          <p:spPr>
            <a:xfrm>
              <a:off x="2062179" y="240526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a:off x="1914889" y="2442064"/>
              <a:ext cx="185373" cy="36869"/>
            </a:xfrm>
            <a:custGeom>
              <a:avLst/>
              <a:gdLst/>
              <a:ahLst/>
              <a:cxnLst/>
              <a:rect l="l" t="t" r="r" b="b"/>
              <a:pathLst>
                <a:path w="5038" h="1002" extrusionOk="0">
                  <a:moveTo>
                    <a:pt x="1" y="1"/>
                  </a:moveTo>
                  <a:lnTo>
                    <a:pt x="1" y="1002"/>
                  </a:lnTo>
                  <a:lnTo>
                    <a:pt x="5038" y="1002"/>
                  </a:lnTo>
                  <a:lnTo>
                    <a:pt x="5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1914889" y="2478895"/>
              <a:ext cx="36869" cy="36869"/>
            </a:xfrm>
            <a:custGeom>
              <a:avLst/>
              <a:gdLst/>
              <a:ahLst/>
              <a:cxnLst/>
              <a:rect l="l" t="t" r="r" b="b"/>
              <a:pathLst>
                <a:path w="1002" h="1002" extrusionOk="0">
                  <a:moveTo>
                    <a:pt x="1" y="1"/>
                  </a:moveTo>
                  <a:lnTo>
                    <a:pt x="1"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1803216" y="2478895"/>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a:off x="1841262" y="2515727"/>
              <a:ext cx="36832" cy="73664"/>
            </a:xfrm>
            <a:custGeom>
              <a:avLst/>
              <a:gdLst/>
              <a:ahLst/>
              <a:cxnLst/>
              <a:rect l="l" t="t" r="r" b="b"/>
              <a:pathLst>
                <a:path w="1001"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1878057" y="2589354"/>
              <a:ext cx="36869" cy="73700"/>
            </a:xfrm>
            <a:custGeom>
              <a:avLst/>
              <a:gdLst/>
              <a:ahLst/>
              <a:cxnLst/>
              <a:rect l="l" t="t" r="r" b="b"/>
              <a:pathLst>
                <a:path w="1002" h="2003" extrusionOk="0">
                  <a:moveTo>
                    <a:pt x="1" y="1"/>
                  </a:moveTo>
                  <a:lnTo>
                    <a:pt x="1" y="2002"/>
                  </a:lnTo>
                  <a:lnTo>
                    <a:pt x="1002" y="2002"/>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1914889" y="2663017"/>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1951721" y="2515727"/>
              <a:ext cx="36869" cy="73664"/>
            </a:xfrm>
            <a:custGeom>
              <a:avLst/>
              <a:gdLst/>
              <a:ahLst/>
              <a:cxnLst/>
              <a:rect l="l" t="t" r="r" b="b"/>
              <a:pathLst>
                <a:path w="1002"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1988553" y="2589354"/>
              <a:ext cx="36832" cy="73700"/>
            </a:xfrm>
            <a:custGeom>
              <a:avLst/>
              <a:gdLst/>
              <a:ahLst/>
              <a:cxnLst/>
              <a:rect l="l" t="t" r="r" b="b"/>
              <a:pathLst>
                <a:path w="1001" h="2003" extrusionOk="0">
                  <a:moveTo>
                    <a:pt x="0" y="1"/>
                  </a:moveTo>
                  <a:lnTo>
                    <a:pt x="0" y="2002"/>
                  </a:lnTo>
                  <a:lnTo>
                    <a:pt x="1001" y="2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1765170" y="251572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1729553" y="255255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1692758" y="2589354"/>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aixaDeTexto 2">
            <a:extLst>
              <a:ext uri="{FF2B5EF4-FFF2-40B4-BE49-F238E27FC236}">
                <a16:creationId xmlns:a16="http://schemas.microsoft.com/office/drawing/2014/main" id="{AEDF0947-720B-D66B-0581-E6D1B9BE7F68}"/>
              </a:ext>
            </a:extLst>
          </p:cNvPr>
          <p:cNvSpPr txBox="1"/>
          <p:nvPr/>
        </p:nvSpPr>
        <p:spPr>
          <a:xfrm>
            <a:off x="8428750" y="98559"/>
            <a:ext cx="184731" cy="307777"/>
          </a:xfrm>
          <a:prstGeom prst="rect">
            <a:avLst/>
          </a:prstGeom>
          <a:noFill/>
        </p:spPr>
        <p:txBody>
          <a:bodyPr wrap="none" rtlCol="0">
            <a:spAutoFit/>
          </a:bodyPr>
          <a:lstStyle/>
          <a:p>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67"/>
          <p:cNvSpPr txBox="1">
            <a:spLocks noGrp="1"/>
          </p:cNvSpPr>
          <p:nvPr>
            <p:ph type="subTitle" idx="1"/>
          </p:nvPr>
        </p:nvSpPr>
        <p:spPr>
          <a:xfrm>
            <a:off x="553322" y="1647048"/>
            <a:ext cx="6370657" cy="202304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dirty="0"/>
              <a:t>Technologies Used</a:t>
            </a:r>
            <a:r>
              <a:rPr lang="en-GB" dirty="0"/>
              <a:t>:</a:t>
            </a:r>
          </a:p>
          <a:p>
            <a:pPr marL="482600" indent="-342900">
              <a:buFont typeface="Wingdings"/>
              <a:buChar char="§"/>
            </a:pPr>
            <a:r>
              <a:rPr lang="en-US" dirty="0"/>
              <a:t>Postgres SQL:</a:t>
            </a:r>
            <a:r>
              <a:rPr lang="en-US" sz="1600" dirty="0"/>
              <a:t> </a:t>
            </a:r>
            <a:r>
              <a:rPr lang="en-US" sz="1400" dirty="0"/>
              <a:t>support for complex queries</a:t>
            </a:r>
          </a:p>
          <a:p>
            <a:pPr marL="482600" indent="-342900">
              <a:buFont typeface="Wingdings"/>
              <a:buChar char="§"/>
            </a:pPr>
            <a:r>
              <a:rPr lang="en-US" dirty="0" err="1"/>
              <a:t>InfluxDB</a:t>
            </a:r>
            <a:r>
              <a:rPr lang="en-US" dirty="0"/>
              <a:t>:</a:t>
            </a:r>
            <a:r>
              <a:rPr lang="en-GB" sz="1600" dirty="0"/>
              <a:t> </a:t>
            </a:r>
            <a:r>
              <a:rPr lang="en-GB" sz="1400" dirty="0"/>
              <a:t>retrieve substantial amounts of data at a high speed.</a:t>
            </a:r>
            <a:endParaRPr lang="en-US" sz="1400" dirty="0">
              <a:highlight>
                <a:srgbClr val="FFFF00"/>
              </a:highlight>
            </a:endParaRPr>
          </a:p>
          <a:p>
            <a:pPr marL="482600" indent="-342900">
              <a:buFont typeface="Wingdings"/>
              <a:buChar char="§"/>
            </a:pPr>
            <a:r>
              <a:rPr lang="en-US" dirty="0"/>
              <a:t>Kotlin with Spring Boot framework for Backend Server</a:t>
            </a:r>
            <a:r>
              <a:rPr lang="en-US" sz="1600" dirty="0"/>
              <a:t>: </a:t>
            </a:r>
            <a:r>
              <a:rPr lang="en-US" sz="1400" dirty="0"/>
              <a:t>powerful framework to implement Rest APIs</a:t>
            </a:r>
          </a:p>
        </p:txBody>
      </p:sp>
      <p:grpSp>
        <p:nvGrpSpPr>
          <p:cNvPr id="1780" name="Google Shape;1780;p67"/>
          <p:cNvGrpSpPr/>
          <p:nvPr/>
        </p:nvGrpSpPr>
        <p:grpSpPr>
          <a:xfrm>
            <a:off x="6078640" y="4222898"/>
            <a:ext cx="1790275" cy="814043"/>
            <a:chOff x="1654675" y="1997765"/>
            <a:chExt cx="2109179" cy="959051"/>
          </a:xfrm>
        </p:grpSpPr>
        <p:sp>
          <p:nvSpPr>
            <p:cNvPr id="1781" name="Google Shape;1781;p67"/>
            <p:cNvSpPr/>
            <p:nvPr/>
          </p:nvSpPr>
          <p:spPr>
            <a:xfrm>
              <a:off x="3323197" y="2253480"/>
              <a:ext cx="440657" cy="703336"/>
            </a:xfrm>
            <a:custGeom>
              <a:avLst/>
              <a:gdLst/>
              <a:ahLst/>
              <a:cxnLst/>
              <a:rect l="l" t="t" r="r" b="b"/>
              <a:pathLst>
                <a:path w="11976" h="19115" extrusionOk="0">
                  <a:moveTo>
                    <a:pt x="0" y="1"/>
                  </a:moveTo>
                  <a:lnTo>
                    <a:pt x="0" y="17113"/>
                  </a:lnTo>
                  <a:lnTo>
                    <a:pt x="2002" y="17113"/>
                  </a:lnTo>
                  <a:lnTo>
                    <a:pt x="2002" y="16112"/>
                  </a:lnTo>
                  <a:lnTo>
                    <a:pt x="3002" y="16112"/>
                  </a:lnTo>
                  <a:lnTo>
                    <a:pt x="3002" y="15112"/>
                  </a:lnTo>
                  <a:lnTo>
                    <a:pt x="4003" y="15112"/>
                  </a:lnTo>
                  <a:lnTo>
                    <a:pt x="4003" y="14111"/>
                  </a:lnTo>
                  <a:lnTo>
                    <a:pt x="4971" y="14111"/>
                  </a:lnTo>
                  <a:lnTo>
                    <a:pt x="4971" y="16112"/>
                  </a:lnTo>
                  <a:lnTo>
                    <a:pt x="5971" y="16112"/>
                  </a:lnTo>
                  <a:lnTo>
                    <a:pt x="5971" y="18114"/>
                  </a:lnTo>
                  <a:lnTo>
                    <a:pt x="6972" y="18114"/>
                  </a:lnTo>
                  <a:lnTo>
                    <a:pt x="6972" y="19115"/>
                  </a:lnTo>
                  <a:lnTo>
                    <a:pt x="8973" y="19115"/>
                  </a:lnTo>
                  <a:lnTo>
                    <a:pt x="8973" y="18114"/>
                  </a:lnTo>
                  <a:lnTo>
                    <a:pt x="9974" y="18114"/>
                  </a:lnTo>
                  <a:lnTo>
                    <a:pt x="9974" y="16112"/>
                  </a:lnTo>
                  <a:lnTo>
                    <a:pt x="8973" y="16112"/>
                  </a:lnTo>
                  <a:lnTo>
                    <a:pt x="8973" y="14111"/>
                  </a:lnTo>
                  <a:lnTo>
                    <a:pt x="7973" y="14111"/>
                  </a:lnTo>
                  <a:lnTo>
                    <a:pt x="7973" y="13110"/>
                  </a:lnTo>
                  <a:lnTo>
                    <a:pt x="11976" y="13110"/>
                  </a:lnTo>
                  <a:lnTo>
                    <a:pt x="11976" y="12110"/>
                  </a:lnTo>
                  <a:lnTo>
                    <a:pt x="11976" y="11109"/>
                  </a:lnTo>
                  <a:lnTo>
                    <a:pt x="11042" y="11109"/>
                  </a:lnTo>
                  <a:lnTo>
                    <a:pt x="11042" y="11042"/>
                  </a:lnTo>
                  <a:lnTo>
                    <a:pt x="11042" y="10008"/>
                  </a:lnTo>
                  <a:lnTo>
                    <a:pt x="10041" y="10008"/>
                  </a:lnTo>
                  <a:lnTo>
                    <a:pt x="10041" y="9007"/>
                  </a:lnTo>
                  <a:lnTo>
                    <a:pt x="9040" y="9007"/>
                  </a:lnTo>
                  <a:lnTo>
                    <a:pt x="9040" y="8007"/>
                  </a:lnTo>
                  <a:lnTo>
                    <a:pt x="8039" y="8007"/>
                  </a:lnTo>
                  <a:lnTo>
                    <a:pt x="8039" y="7006"/>
                  </a:lnTo>
                  <a:lnTo>
                    <a:pt x="7039" y="7006"/>
                  </a:lnTo>
                  <a:lnTo>
                    <a:pt x="7039" y="6005"/>
                  </a:lnTo>
                  <a:lnTo>
                    <a:pt x="6038" y="6005"/>
                  </a:lnTo>
                  <a:lnTo>
                    <a:pt x="6038" y="5005"/>
                  </a:lnTo>
                  <a:lnTo>
                    <a:pt x="5037" y="5005"/>
                  </a:lnTo>
                  <a:lnTo>
                    <a:pt x="5037" y="4004"/>
                  </a:lnTo>
                  <a:lnTo>
                    <a:pt x="4037" y="4004"/>
                  </a:lnTo>
                  <a:lnTo>
                    <a:pt x="4037" y="3003"/>
                  </a:lnTo>
                  <a:lnTo>
                    <a:pt x="3036" y="3003"/>
                  </a:lnTo>
                  <a:lnTo>
                    <a:pt x="3036" y="2002"/>
                  </a:lnTo>
                  <a:lnTo>
                    <a:pt x="2035" y="2002"/>
                  </a:lnTo>
                  <a:lnTo>
                    <a:pt x="2035" y="1002"/>
                  </a:lnTo>
                  <a:lnTo>
                    <a:pt x="1001" y="1002"/>
                  </a:lnTo>
                  <a:lnTo>
                    <a:pt x="10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1654675" y="1997765"/>
              <a:ext cx="36869" cy="628459"/>
            </a:xfrm>
            <a:custGeom>
              <a:avLst/>
              <a:gdLst/>
              <a:ahLst/>
              <a:cxnLst/>
              <a:rect l="l" t="t" r="r" b="b"/>
              <a:pathLst>
                <a:path w="1002" h="17080" extrusionOk="0">
                  <a:moveTo>
                    <a:pt x="1" y="1"/>
                  </a:moveTo>
                  <a:lnTo>
                    <a:pt x="1" y="17079"/>
                  </a:lnTo>
                  <a:lnTo>
                    <a:pt x="1002" y="17079"/>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1692758" y="203459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1729553" y="2072643"/>
              <a:ext cx="36869" cy="36869"/>
            </a:xfrm>
            <a:custGeom>
              <a:avLst/>
              <a:gdLst/>
              <a:ahLst/>
              <a:cxnLst/>
              <a:rect l="l" t="t" r="r" b="b"/>
              <a:pathLst>
                <a:path w="1002" h="1002"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1765170" y="2109474"/>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1803216" y="2146269"/>
              <a:ext cx="36832" cy="36869"/>
            </a:xfrm>
            <a:custGeom>
              <a:avLst/>
              <a:gdLst/>
              <a:ahLst/>
              <a:cxnLst/>
              <a:rect l="l" t="t" r="r" b="b"/>
              <a:pathLst>
                <a:path w="1001"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1841262" y="2183101"/>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1878057" y="221993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1914889" y="2256728"/>
              <a:ext cx="36869" cy="36869"/>
            </a:xfrm>
            <a:custGeom>
              <a:avLst/>
              <a:gdLst/>
              <a:ahLst/>
              <a:cxnLst/>
              <a:rect l="l" t="t" r="r" b="b"/>
              <a:pathLst>
                <a:path w="1002" h="1002" extrusionOk="0">
                  <a:moveTo>
                    <a:pt x="1" y="1"/>
                  </a:moveTo>
                  <a:lnTo>
                    <a:pt x="1"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1951721" y="2293559"/>
              <a:ext cx="36869" cy="36869"/>
            </a:xfrm>
            <a:custGeom>
              <a:avLst/>
              <a:gdLst/>
              <a:ahLst/>
              <a:cxnLst/>
              <a:rect l="l" t="t" r="r" b="b"/>
              <a:pathLst>
                <a:path w="1002"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1988553" y="2330391"/>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2025348" y="236722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2062179" y="240526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1914889" y="2442064"/>
              <a:ext cx="185373" cy="36869"/>
            </a:xfrm>
            <a:custGeom>
              <a:avLst/>
              <a:gdLst/>
              <a:ahLst/>
              <a:cxnLst/>
              <a:rect l="l" t="t" r="r" b="b"/>
              <a:pathLst>
                <a:path w="5038" h="1002" extrusionOk="0">
                  <a:moveTo>
                    <a:pt x="1" y="1"/>
                  </a:moveTo>
                  <a:lnTo>
                    <a:pt x="1" y="1002"/>
                  </a:lnTo>
                  <a:lnTo>
                    <a:pt x="5038" y="1002"/>
                  </a:lnTo>
                  <a:lnTo>
                    <a:pt x="5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1914889" y="2478895"/>
              <a:ext cx="36869" cy="36869"/>
            </a:xfrm>
            <a:custGeom>
              <a:avLst/>
              <a:gdLst/>
              <a:ahLst/>
              <a:cxnLst/>
              <a:rect l="l" t="t" r="r" b="b"/>
              <a:pathLst>
                <a:path w="1002" h="1002" extrusionOk="0">
                  <a:moveTo>
                    <a:pt x="1" y="1"/>
                  </a:moveTo>
                  <a:lnTo>
                    <a:pt x="1"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7"/>
            <p:cNvSpPr/>
            <p:nvPr/>
          </p:nvSpPr>
          <p:spPr>
            <a:xfrm>
              <a:off x="1803216" y="2478895"/>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1841262" y="2515727"/>
              <a:ext cx="36832" cy="73664"/>
            </a:xfrm>
            <a:custGeom>
              <a:avLst/>
              <a:gdLst/>
              <a:ahLst/>
              <a:cxnLst/>
              <a:rect l="l" t="t" r="r" b="b"/>
              <a:pathLst>
                <a:path w="1001"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1878057" y="2589354"/>
              <a:ext cx="36869" cy="73700"/>
            </a:xfrm>
            <a:custGeom>
              <a:avLst/>
              <a:gdLst/>
              <a:ahLst/>
              <a:cxnLst/>
              <a:rect l="l" t="t" r="r" b="b"/>
              <a:pathLst>
                <a:path w="1002" h="2003" extrusionOk="0">
                  <a:moveTo>
                    <a:pt x="1" y="1"/>
                  </a:moveTo>
                  <a:lnTo>
                    <a:pt x="1" y="2002"/>
                  </a:lnTo>
                  <a:lnTo>
                    <a:pt x="1002" y="2002"/>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1914889" y="2663017"/>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1951721" y="2515727"/>
              <a:ext cx="36869" cy="73664"/>
            </a:xfrm>
            <a:custGeom>
              <a:avLst/>
              <a:gdLst/>
              <a:ahLst/>
              <a:cxnLst/>
              <a:rect l="l" t="t" r="r" b="b"/>
              <a:pathLst>
                <a:path w="1002"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1988553" y="2589354"/>
              <a:ext cx="36832" cy="73700"/>
            </a:xfrm>
            <a:custGeom>
              <a:avLst/>
              <a:gdLst/>
              <a:ahLst/>
              <a:cxnLst/>
              <a:rect l="l" t="t" r="r" b="b"/>
              <a:pathLst>
                <a:path w="1001" h="2003" extrusionOk="0">
                  <a:moveTo>
                    <a:pt x="0" y="1"/>
                  </a:moveTo>
                  <a:lnTo>
                    <a:pt x="0" y="2002"/>
                  </a:lnTo>
                  <a:lnTo>
                    <a:pt x="1001" y="2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1765170" y="251572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1729553" y="255255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p:nvPr/>
          </p:nvSpPr>
          <p:spPr>
            <a:xfrm>
              <a:off x="1692758" y="2589354"/>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Imagem 6" descr="Uma imagem com desenho vetorial&#10;&#10;Descrição gerada automaticamente">
            <a:extLst>
              <a:ext uri="{FF2B5EF4-FFF2-40B4-BE49-F238E27FC236}">
                <a16:creationId xmlns:a16="http://schemas.microsoft.com/office/drawing/2014/main" id="{BD833414-2674-512C-1790-B966A16B0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4318" y="835841"/>
            <a:ext cx="856360" cy="856360"/>
          </a:xfrm>
          <a:prstGeom prst="rect">
            <a:avLst/>
          </a:prstGeom>
        </p:spPr>
      </p:pic>
      <p:pic>
        <p:nvPicPr>
          <p:cNvPr id="8" name="Imagem 7">
            <a:extLst>
              <a:ext uri="{FF2B5EF4-FFF2-40B4-BE49-F238E27FC236}">
                <a16:creationId xmlns:a16="http://schemas.microsoft.com/office/drawing/2014/main" id="{684D4E06-D5E7-FAAC-CE02-51B01406DD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0773" y="3356981"/>
            <a:ext cx="563449" cy="563449"/>
          </a:xfrm>
          <a:prstGeom prst="rect">
            <a:avLst/>
          </a:prstGeom>
        </p:spPr>
      </p:pic>
      <p:pic>
        <p:nvPicPr>
          <p:cNvPr id="9" name="Marcador de Posição de Conteúdo 4" descr="Uma imagem com logótipo&#10;&#10;Descrição gerada automaticamente">
            <a:extLst>
              <a:ext uri="{FF2B5EF4-FFF2-40B4-BE49-F238E27FC236}">
                <a16:creationId xmlns:a16="http://schemas.microsoft.com/office/drawing/2014/main" id="{4E69A308-FF78-886A-C797-CCCE896845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4885" y="2496425"/>
            <a:ext cx="1249820" cy="656155"/>
          </a:xfrm>
          <a:prstGeom prst="rect">
            <a:avLst/>
          </a:prstGeom>
        </p:spPr>
      </p:pic>
      <p:pic>
        <p:nvPicPr>
          <p:cNvPr id="12" name="Imagem 11" descr="Uma imagem com texto&#10;&#10;Descrição gerada automaticamente">
            <a:extLst>
              <a:ext uri="{FF2B5EF4-FFF2-40B4-BE49-F238E27FC236}">
                <a16:creationId xmlns:a16="http://schemas.microsoft.com/office/drawing/2014/main" id="{357A92DA-C94C-C5CE-C1E6-D8ADF5C5F482}"/>
              </a:ext>
            </a:extLst>
          </p:cNvPr>
          <p:cNvPicPr>
            <a:picLocks noChangeAspect="1"/>
          </p:cNvPicPr>
          <p:nvPr/>
        </p:nvPicPr>
        <p:blipFill>
          <a:blip r:embed="rId7"/>
          <a:stretch>
            <a:fillRect/>
          </a:stretch>
        </p:blipFill>
        <p:spPr>
          <a:xfrm>
            <a:off x="6766629" y="1529479"/>
            <a:ext cx="2759401" cy="1023278"/>
          </a:xfrm>
          <a:prstGeom prst="rect">
            <a:avLst/>
          </a:prstGeom>
        </p:spPr>
      </p:pic>
      <p:sp>
        <p:nvSpPr>
          <p:cNvPr id="2" name="CaixaDeTexto 1">
            <a:extLst>
              <a:ext uri="{FF2B5EF4-FFF2-40B4-BE49-F238E27FC236}">
                <a16:creationId xmlns:a16="http://schemas.microsoft.com/office/drawing/2014/main" id="{0BF6550F-7B26-C601-F16F-75FCA12489C4}"/>
              </a:ext>
            </a:extLst>
          </p:cNvPr>
          <p:cNvSpPr txBox="1"/>
          <p:nvPr/>
        </p:nvSpPr>
        <p:spPr>
          <a:xfrm>
            <a:off x="8763562" y="4723941"/>
            <a:ext cx="383438" cy="307777"/>
          </a:xfrm>
          <a:prstGeom prst="rect">
            <a:avLst/>
          </a:prstGeom>
          <a:noFill/>
        </p:spPr>
        <p:txBody>
          <a:bodyPr wrap="none" rtlCol="0">
            <a:spAutoFit/>
          </a:bodyPr>
          <a:lstStyle/>
          <a:p>
            <a:r>
              <a:rPr lang="en-GB"/>
              <a:t>11</a:t>
            </a:r>
          </a:p>
        </p:txBody>
      </p:sp>
      <p:sp>
        <p:nvSpPr>
          <p:cNvPr id="3" name="Google Shape;744;p39">
            <a:extLst>
              <a:ext uri="{FF2B5EF4-FFF2-40B4-BE49-F238E27FC236}">
                <a16:creationId xmlns:a16="http://schemas.microsoft.com/office/drawing/2014/main" id="{DAC2380C-9F67-2F8E-9019-C6AB29F315B4}"/>
              </a:ext>
            </a:extLst>
          </p:cNvPr>
          <p:cNvSpPr txBox="1">
            <a:spLocks/>
          </p:cNvSpPr>
          <p:nvPr/>
        </p:nvSpPr>
        <p:spPr>
          <a:xfrm>
            <a:off x="649783" y="446676"/>
            <a:ext cx="7084535" cy="64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pPr algn="l"/>
            <a:r>
              <a:rPr lang="pt-PT" dirty="0"/>
              <a:t>Background – </a:t>
            </a:r>
            <a:r>
              <a:rPr lang="pt-PT" dirty="0" err="1"/>
              <a:t>Backend</a:t>
            </a:r>
            <a:endParaRPr lang="pt-PT" dirty="0"/>
          </a:p>
        </p:txBody>
      </p:sp>
    </p:spTree>
    <p:extLst>
      <p:ext uri="{BB962C8B-B14F-4D97-AF65-F5344CB8AC3E}">
        <p14:creationId xmlns:p14="http://schemas.microsoft.com/office/powerpoint/2010/main" val="3526218939"/>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pic>
        <p:nvPicPr>
          <p:cNvPr id="1026" name="Picture 2">
            <a:extLst>
              <a:ext uri="{FF2B5EF4-FFF2-40B4-BE49-F238E27FC236}">
                <a16:creationId xmlns:a16="http://schemas.microsoft.com/office/drawing/2014/main" id="{3794E7A6-EC72-D5B4-A6E3-58A7CC4FA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696" y="2087886"/>
            <a:ext cx="3717074" cy="1477299"/>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0BF6550F-7B26-C601-F16F-75FCA12489C4}"/>
              </a:ext>
            </a:extLst>
          </p:cNvPr>
          <p:cNvSpPr txBox="1"/>
          <p:nvPr/>
        </p:nvSpPr>
        <p:spPr>
          <a:xfrm>
            <a:off x="8763562" y="4723941"/>
            <a:ext cx="383438" cy="307777"/>
          </a:xfrm>
          <a:prstGeom prst="rect">
            <a:avLst/>
          </a:prstGeom>
          <a:noFill/>
        </p:spPr>
        <p:txBody>
          <a:bodyPr wrap="none" rtlCol="0">
            <a:spAutoFit/>
          </a:bodyPr>
          <a:lstStyle/>
          <a:p>
            <a:r>
              <a:rPr lang="en-GB"/>
              <a:t>11</a:t>
            </a:r>
          </a:p>
        </p:txBody>
      </p:sp>
      <p:sp>
        <p:nvSpPr>
          <p:cNvPr id="3" name="Google Shape;744;p39">
            <a:extLst>
              <a:ext uri="{FF2B5EF4-FFF2-40B4-BE49-F238E27FC236}">
                <a16:creationId xmlns:a16="http://schemas.microsoft.com/office/drawing/2014/main" id="{DAC2380C-9F67-2F8E-9019-C6AB29F315B4}"/>
              </a:ext>
            </a:extLst>
          </p:cNvPr>
          <p:cNvSpPr txBox="1">
            <a:spLocks/>
          </p:cNvSpPr>
          <p:nvPr/>
        </p:nvSpPr>
        <p:spPr>
          <a:xfrm>
            <a:off x="649783" y="732671"/>
            <a:ext cx="7084535" cy="64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pPr algn="l"/>
            <a:r>
              <a:rPr lang="pt-PT" dirty="0"/>
              <a:t>Background – </a:t>
            </a:r>
            <a:r>
              <a:rPr lang="pt-PT" dirty="0" err="1"/>
              <a:t>Comunication</a:t>
            </a:r>
            <a:r>
              <a:rPr lang="pt-PT" dirty="0"/>
              <a:t> </a:t>
            </a:r>
            <a:r>
              <a:rPr lang="pt-PT" dirty="0" err="1"/>
              <a:t>Protocols</a:t>
            </a:r>
            <a:endParaRPr lang="pt-PT" dirty="0"/>
          </a:p>
        </p:txBody>
      </p:sp>
      <p:pic>
        <p:nvPicPr>
          <p:cNvPr id="15" name="Imagem 14" descr="Uma imagem com texto, file, diagrama, Tipo de letra&#10;&#10;Descrição gerada automaticamente">
            <a:extLst>
              <a:ext uri="{FF2B5EF4-FFF2-40B4-BE49-F238E27FC236}">
                <a16:creationId xmlns:a16="http://schemas.microsoft.com/office/drawing/2014/main" id="{D91A86C3-73C0-47B1-B7AF-3AE6306516FE}"/>
              </a:ext>
            </a:extLst>
          </p:cNvPr>
          <p:cNvPicPr>
            <a:picLocks noChangeAspect="1"/>
          </p:cNvPicPr>
          <p:nvPr/>
        </p:nvPicPr>
        <p:blipFill>
          <a:blip r:embed="rId4"/>
          <a:stretch>
            <a:fillRect/>
          </a:stretch>
        </p:blipFill>
        <p:spPr>
          <a:xfrm>
            <a:off x="520390" y="1635375"/>
            <a:ext cx="4108357" cy="2382322"/>
          </a:xfrm>
          <a:prstGeom prst="rect">
            <a:avLst/>
          </a:prstGeom>
        </p:spPr>
      </p:pic>
      <p:sp>
        <p:nvSpPr>
          <p:cNvPr id="4" name="CaixaDeTexto 3">
            <a:extLst>
              <a:ext uri="{FF2B5EF4-FFF2-40B4-BE49-F238E27FC236}">
                <a16:creationId xmlns:a16="http://schemas.microsoft.com/office/drawing/2014/main" id="{9BF5E366-2191-39BF-119C-A41478078C84}"/>
              </a:ext>
            </a:extLst>
          </p:cNvPr>
          <p:cNvSpPr txBox="1"/>
          <p:nvPr/>
        </p:nvSpPr>
        <p:spPr>
          <a:xfrm>
            <a:off x="2032534" y="4017697"/>
            <a:ext cx="3978964" cy="307777"/>
          </a:xfrm>
          <a:prstGeom prst="rect">
            <a:avLst/>
          </a:prstGeom>
          <a:noFill/>
        </p:spPr>
        <p:txBody>
          <a:bodyPr wrap="square" rtlCol="0">
            <a:spAutoFit/>
          </a:bodyPr>
          <a:lstStyle/>
          <a:p>
            <a:r>
              <a:rPr lang="en-GB" dirty="0"/>
              <a:t>MCU - Backend</a:t>
            </a:r>
          </a:p>
        </p:txBody>
      </p:sp>
      <p:sp>
        <p:nvSpPr>
          <p:cNvPr id="5" name="CaixaDeTexto 4">
            <a:extLst>
              <a:ext uri="{FF2B5EF4-FFF2-40B4-BE49-F238E27FC236}">
                <a16:creationId xmlns:a16="http://schemas.microsoft.com/office/drawing/2014/main" id="{90D65D2A-849F-631A-DA65-679FA5F516B2}"/>
              </a:ext>
            </a:extLst>
          </p:cNvPr>
          <p:cNvSpPr txBox="1"/>
          <p:nvPr/>
        </p:nvSpPr>
        <p:spPr>
          <a:xfrm>
            <a:off x="6325754" y="4017697"/>
            <a:ext cx="3978964" cy="307777"/>
          </a:xfrm>
          <a:prstGeom prst="rect">
            <a:avLst/>
          </a:prstGeom>
          <a:noFill/>
        </p:spPr>
        <p:txBody>
          <a:bodyPr wrap="square" rtlCol="0">
            <a:spAutoFit/>
          </a:bodyPr>
          <a:lstStyle/>
          <a:p>
            <a:r>
              <a:rPr lang="en-GB" dirty="0"/>
              <a:t>Backend - Frontend</a:t>
            </a:r>
          </a:p>
        </p:txBody>
      </p:sp>
    </p:spTree>
    <p:extLst>
      <p:ext uri="{BB962C8B-B14F-4D97-AF65-F5344CB8AC3E}">
        <p14:creationId xmlns:p14="http://schemas.microsoft.com/office/powerpoint/2010/main" val="2365150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67"/>
          <p:cNvSpPr txBox="1">
            <a:spLocks noGrp="1"/>
          </p:cNvSpPr>
          <p:nvPr>
            <p:ph type="subTitle" idx="1"/>
          </p:nvPr>
        </p:nvSpPr>
        <p:spPr>
          <a:xfrm>
            <a:off x="420881" y="2204405"/>
            <a:ext cx="4955737" cy="9514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dirty="0"/>
              <a:t>Technologies Used</a:t>
            </a:r>
            <a:r>
              <a:rPr lang="en-GB" dirty="0"/>
              <a:t>:</a:t>
            </a:r>
          </a:p>
          <a:p>
            <a:pPr marL="285750" indent="-285750">
              <a:buFont typeface="Arial" panose="020B0604020202020204" pitchFamily="34" charset="0"/>
              <a:buChar char="•"/>
            </a:pPr>
            <a:r>
              <a:rPr lang="en-GB" dirty="0"/>
              <a:t>React (Frontend): simple and powerful framework for frontend development</a:t>
            </a:r>
          </a:p>
          <a:p>
            <a:pPr marL="285750" indent="-285750">
              <a:buFont typeface="Arial" panose="020B0604020202020204" pitchFamily="34" charset="0"/>
              <a:buChar char="•"/>
            </a:pPr>
            <a:r>
              <a:rPr lang="en-GB" dirty="0"/>
              <a:t>React-Bootstrap (Frontend): built in </a:t>
            </a:r>
            <a:r>
              <a:rPr lang="en-GB" dirty="0">
                <a:solidFill>
                  <a:srgbClr val="000000"/>
                </a:solidFill>
              </a:rPr>
              <a:t>harmonious </a:t>
            </a:r>
            <a:r>
              <a:rPr lang="en-GB" dirty="0"/>
              <a:t>JavaScript elements</a:t>
            </a:r>
            <a:endParaRPr lang="en-GB" dirty="0">
              <a:solidFill>
                <a:srgbClr val="000000"/>
              </a:solidFill>
            </a:endParaRPr>
          </a:p>
          <a:p>
            <a:pPr marL="285750" indent="-285750">
              <a:buFont typeface="Arial" panose="020B0604020202020204" pitchFamily="34" charset="0"/>
              <a:buChar char="•"/>
            </a:pPr>
            <a:r>
              <a:rPr lang="en-GB" dirty="0"/>
              <a:t>Typescript: type checking</a:t>
            </a:r>
          </a:p>
          <a:p>
            <a:pPr marL="285750" indent="-285750">
              <a:buFont typeface="Arial" panose="020B0604020202020204" pitchFamily="34" charset="0"/>
              <a:buChar char="•"/>
            </a:pPr>
            <a:r>
              <a:rPr lang="en-GB" dirty="0"/>
              <a:t>Webpack: </a:t>
            </a:r>
            <a:r>
              <a:rPr lang="en-GB" dirty="0" err="1"/>
              <a:t>Javascript</a:t>
            </a:r>
            <a:r>
              <a:rPr lang="en-GB" dirty="0"/>
              <a:t> module bundler</a:t>
            </a:r>
          </a:p>
        </p:txBody>
      </p:sp>
      <p:sp>
        <p:nvSpPr>
          <p:cNvPr id="1777" name="Google Shape;1777;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r>
              <a:rPr lang="en-GB" dirty="0"/>
              <a:t>Background - Frontend</a:t>
            </a:r>
          </a:p>
        </p:txBody>
      </p:sp>
      <p:sp>
        <p:nvSpPr>
          <p:cNvPr id="1778" name="Google Shape;1778;p67"/>
          <p:cNvSpPr/>
          <p:nvPr/>
        </p:nvSpPr>
        <p:spPr>
          <a:xfrm>
            <a:off x="5592530" y="1562050"/>
            <a:ext cx="2831464" cy="2236199"/>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67"/>
          <p:cNvGrpSpPr/>
          <p:nvPr/>
        </p:nvGrpSpPr>
        <p:grpSpPr>
          <a:xfrm>
            <a:off x="8134303" y="4291453"/>
            <a:ext cx="1790275" cy="814043"/>
            <a:chOff x="1654675" y="1997765"/>
            <a:chExt cx="2109179" cy="959051"/>
          </a:xfrm>
        </p:grpSpPr>
        <p:sp>
          <p:nvSpPr>
            <p:cNvPr id="1781" name="Google Shape;1781;p67"/>
            <p:cNvSpPr/>
            <p:nvPr/>
          </p:nvSpPr>
          <p:spPr>
            <a:xfrm>
              <a:off x="3323197" y="2253480"/>
              <a:ext cx="440657" cy="703336"/>
            </a:xfrm>
            <a:custGeom>
              <a:avLst/>
              <a:gdLst/>
              <a:ahLst/>
              <a:cxnLst/>
              <a:rect l="l" t="t" r="r" b="b"/>
              <a:pathLst>
                <a:path w="11976" h="19115" extrusionOk="0">
                  <a:moveTo>
                    <a:pt x="0" y="1"/>
                  </a:moveTo>
                  <a:lnTo>
                    <a:pt x="0" y="17113"/>
                  </a:lnTo>
                  <a:lnTo>
                    <a:pt x="2002" y="17113"/>
                  </a:lnTo>
                  <a:lnTo>
                    <a:pt x="2002" y="16112"/>
                  </a:lnTo>
                  <a:lnTo>
                    <a:pt x="3002" y="16112"/>
                  </a:lnTo>
                  <a:lnTo>
                    <a:pt x="3002" y="15112"/>
                  </a:lnTo>
                  <a:lnTo>
                    <a:pt x="4003" y="15112"/>
                  </a:lnTo>
                  <a:lnTo>
                    <a:pt x="4003" y="14111"/>
                  </a:lnTo>
                  <a:lnTo>
                    <a:pt x="4971" y="14111"/>
                  </a:lnTo>
                  <a:lnTo>
                    <a:pt x="4971" y="16112"/>
                  </a:lnTo>
                  <a:lnTo>
                    <a:pt x="5971" y="16112"/>
                  </a:lnTo>
                  <a:lnTo>
                    <a:pt x="5971" y="18114"/>
                  </a:lnTo>
                  <a:lnTo>
                    <a:pt x="6972" y="18114"/>
                  </a:lnTo>
                  <a:lnTo>
                    <a:pt x="6972" y="19115"/>
                  </a:lnTo>
                  <a:lnTo>
                    <a:pt x="8973" y="19115"/>
                  </a:lnTo>
                  <a:lnTo>
                    <a:pt x="8973" y="18114"/>
                  </a:lnTo>
                  <a:lnTo>
                    <a:pt x="9974" y="18114"/>
                  </a:lnTo>
                  <a:lnTo>
                    <a:pt x="9974" y="16112"/>
                  </a:lnTo>
                  <a:lnTo>
                    <a:pt x="8973" y="16112"/>
                  </a:lnTo>
                  <a:lnTo>
                    <a:pt x="8973" y="14111"/>
                  </a:lnTo>
                  <a:lnTo>
                    <a:pt x="7973" y="14111"/>
                  </a:lnTo>
                  <a:lnTo>
                    <a:pt x="7973" y="13110"/>
                  </a:lnTo>
                  <a:lnTo>
                    <a:pt x="11976" y="13110"/>
                  </a:lnTo>
                  <a:lnTo>
                    <a:pt x="11976" y="12110"/>
                  </a:lnTo>
                  <a:lnTo>
                    <a:pt x="11976" y="11109"/>
                  </a:lnTo>
                  <a:lnTo>
                    <a:pt x="11042" y="11109"/>
                  </a:lnTo>
                  <a:lnTo>
                    <a:pt x="11042" y="11042"/>
                  </a:lnTo>
                  <a:lnTo>
                    <a:pt x="11042" y="10008"/>
                  </a:lnTo>
                  <a:lnTo>
                    <a:pt x="10041" y="10008"/>
                  </a:lnTo>
                  <a:lnTo>
                    <a:pt x="10041" y="9007"/>
                  </a:lnTo>
                  <a:lnTo>
                    <a:pt x="9040" y="9007"/>
                  </a:lnTo>
                  <a:lnTo>
                    <a:pt x="9040" y="8007"/>
                  </a:lnTo>
                  <a:lnTo>
                    <a:pt x="8039" y="8007"/>
                  </a:lnTo>
                  <a:lnTo>
                    <a:pt x="8039" y="7006"/>
                  </a:lnTo>
                  <a:lnTo>
                    <a:pt x="7039" y="7006"/>
                  </a:lnTo>
                  <a:lnTo>
                    <a:pt x="7039" y="6005"/>
                  </a:lnTo>
                  <a:lnTo>
                    <a:pt x="6038" y="6005"/>
                  </a:lnTo>
                  <a:lnTo>
                    <a:pt x="6038" y="5005"/>
                  </a:lnTo>
                  <a:lnTo>
                    <a:pt x="5037" y="5005"/>
                  </a:lnTo>
                  <a:lnTo>
                    <a:pt x="5037" y="4004"/>
                  </a:lnTo>
                  <a:lnTo>
                    <a:pt x="4037" y="4004"/>
                  </a:lnTo>
                  <a:lnTo>
                    <a:pt x="4037" y="3003"/>
                  </a:lnTo>
                  <a:lnTo>
                    <a:pt x="3036" y="3003"/>
                  </a:lnTo>
                  <a:lnTo>
                    <a:pt x="3036" y="2002"/>
                  </a:lnTo>
                  <a:lnTo>
                    <a:pt x="2035" y="2002"/>
                  </a:lnTo>
                  <a:lnTo>
                    <a:pt x="2035" y="1002"/>
                  </a:lnTo>
                  <a:lnTo>
                    <a:pt x="1001" y="1002"/>
                  </a:lnTo>
                  <a:lnTo>
                    <a:pt x="10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1654675" y="1997765"/>
              <a:ext cx="36869" cy="628459"/>
            </a:xfrm>
            <a:custGeom>
              <a:avLst/>
              <a:gdLst/>
              <a:ahLst/>
              <a:cxnLst/>
              <a:rect l="l" t="t" r="r" b="b"/>
              <a:pathLst>
                <a:path w="1002" h="17080" extrusionOk="0">
                  <a:moveTo>
                    <a:pt x="1" y="1"/>
                  </a:moveTo>
                  <a:lnTo>
                    <a:pt x="1" y="17079"/>
                  </a:lnTo>
                  <a:lnTo>
                    <a:pt x="1002" y="17079"/>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1692758" y="203459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1729553" y="2072643"/>
              <a:ext cx="36869" cy="36869"/>
            </a:xfrm>
            <a:custGeom>
              <a:avLst/>
              <a:gdLst/>
              <a:ahLst/>
              <a:cxnLst/>
              <a:rect l="l" t="t" r="r" b="b"/>
              <a:pathLst>
                <a:path w="1002" h="1002"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1765170" y="2109474"/>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1803216" y="2146269"/>
              <a:ext cx="36832" cy="36869"/>
            </a:xfrm>
            <a:custGeom>
              <a:avLst/>
              <a:gdLst/>
              <a:ahLst/>
              <a:cxnLst/>
              <a:rect l="l" t="t" r="r" b="b"/>
              <a:pathLst>
                <a:path w="1001"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1841262" y="2183101"/>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1878057" y="221993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1914889" y="2256728"/>
              <a:ext cx="36869" cy="36869"/>
            </a:xfrm>
            <a:custGeom>
              <a:avLst/>
              <a:gdLst/>
              <a:ahLst/>
              <a:cxnLst/>
              <a:rect l="l" t="t" r="r" b="b"/>
              <a:pathLst>
                <a:path w="1002" h="1002" extrusionOk="0">
                  <a:moveTo>
                    <a:pt x="1" y="1"/>
                  </a:moveTo>
                  <a:lnTo>
                    <a:pt x="1"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1951721" y="2293559"/>
              <a:ext cx="36869" cy="36869"/>
            </a:xfrm>
            <a:custGeom>
              <a:avLst/>
              <a:gdLst/>
              <a:ahLst/>
              <a:cxnLst/>
              <a:rect l="l" t="t" r="r" b="b"/>
              <a:pathLst>
                <a:path w="1002"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1988553" y="2330391"/>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2025348" y="236722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2062179" y="240526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1914889" y="2442064"/>
              <a:ext cx="185373" cy="36869"/>
            </a:xfrm>
            <a:custGeom>
              <a:avLst/>
              <a:gdLst/>
              <a:ahLst/>
              <a:cxnLst/>
              <a:rect l="l" t="t" r="r" b="b"/>
              <a:pathLst>
                <a:path w="5038" h="1002" extrusionOk="0">
                  <a:moveTo>
                    <a:pt x="1" y="1"/>
                  </a:moveTo>
                  <a:lnTo>
                    <a:pt x="1" y="1002"/>
                  </a:lnTo>
                  <a:lnTo>
                    <a:pt x="5038" y="1002"/>
                  </a:lnTo>
                  <a:lnTo>
                    <a:pt x="5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1914889" y="2478895"/>
              <a:ext cx="36869" cy="36869"/>
            </a:xfrm>
            <a:custGeom>
              <a:avLst/>
              <a:gdLst/>
              <a:ahLst/>
              <a:cxnLst/>
              <a:rect l="l" t="t" r="r" b="b"/>
              <a:pathLst>
                <a:path w="1002" h="1002" extrusionOk="0">
                  <a:moveTo>
                    <a:pt x="1" y="1"/>
                  </a:moveTo>
                  <a:lnTo>
                    <a:pt x="1"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7"/>
            <p:cNvSpPr/>
            <p:nvPr/>
          </p:nvSpPr>
          <p:spPr>
            <a:xfrm>
              <a:off x="1803216" y="2478895"/>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1841262" y="2515727"/>
              <a:ext cx="36832" cy="73664"/>
            </a:xfrm>
            <a:custGeom>
              <a:avLst/>
              <a:gdLst/>
              <a:ahLst/>
              <a:cxnLst/>
              <a:rect l="l" t="t" r="r" b="b"/>
              <a:pathLst>
                <a:path w="1001"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1878057" y="2589354"/>
              <a:ext cx="36869" cy="73700"/>
            </a:xfrm>
            <a:custGeom>
              <a:avLst/>
              <a:gdLst/>
              <a:ahLst/>
              <a:cxnLst/>
              <a:rect l="l" t="t" r="r" b="b"/>
              <a:pathLst>
                <a:path w="1002" h="2003" extrusionOk="0">
                  <a:moveTo>
                    <a:pt x="1" y="1"/>
                  </a:moveTo>
                  <a:lnTo>
                    <a:pt x="1" y="2002"/>
                  </a:lnTo>
                  <a:lnTo>
                    <a:pt x="1002" y="2002"/>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1914889" y="2663017"/>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1951721" y="2515727"/>
              <a:ext cx="36869" cy="73664"/>
            </a:xfrm>
            <a:custGeom>
              <a:avLst/>
              <a:gdLst/>
              <a:ahLst/>
              <a:cxnLst/>
              <a:rect l="l" t="t" r="r" b="b"/>
              <a:pathLst>
                <a:path w="1002"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1988553" y="2589354"/>
              <a:ext cx="36832" cy="73700"/>
            </a:xfrm>
            <a:custGeom>
              <a:avLst/>
              <a:gdLst/>
              <a:ahLst/>
              <a:cxnLst/>
              <a:rect l="l" t="t" r="r" b="b"/>
              <a:pathLst>
                <a:path w="1001" h="2003" extrusionOk="0">
                  <a:moveTo>
                    <a:pt x="0" y="1"/>
                  </a:moveTo>
                  <a:lnTo>
                    <a:pt x="0" y="2002"/>
                  </a:lnTo>
                  <a:lnTo>
                    <a:pt x="1001" y="2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1765170" y="251572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1729553" y="255255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p:nvPr/>
          </p:nvSpPr>
          <p:spPr>
            <a:xfrm>
              <a:off x="1692758" y="2589354"/>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Marcador de Posição de Conteúdo 4">
            <a:extLst>
              <a:ext uri="{FF2B5EF4-FFF2-40B4-BE49-F238E27FC236}">
                <a16:creationId xmlns:a16="http://schemas.microsoft.com/office/drawing/2014/main" id="{2120BE5F-3936-B143-9A6E-B6CBC1725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433" y="1994888"/>
            <a:ext cx="919213" cy="935088"/>
          </a:xfrm>
          <a:prstGeom prst="rect">
            <a:avLst/>
          </a:prstGeom>
        </p:spPr>
      </p:pic>
      <p:pic>
        <p:nvPicPr>
          <p:cNvPr id="4" name="Imagem 3">
            <a:extLst>
              <a:ext uri="{FF2B5EF4-FFF2-40B4-BE49-F238E27FC236}">
                <a16:creationId xmlns:a16="http://schemas.microsoft.com/office/drawing/2014/main" id="{AB9FB180-D46F-84EF-31A4-4DBCCC23BA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3041" y="2061513"/>
            <a:ext cx="863651" cy="804126"/>
          </a:xfrm>
          <a:prstGeom prst="rect">
            <a:avLst/>
          </a:prstGeom>
        </p:spPr>
      </p:pic>
      <p:sp>
        <p:nvSpPr>
          <p:cNvPr id="5" name="CaixaDeTexto 4">
            <a:extLst>
              <a:ext uri="{FF2B5EF4-FFF2-40B4-BE49-F238E27FC236}">
                <a16:creationId xmlns:a16="http://schemas.microsoft.com/office/drawing/2014/main" id="{A60B15C0-5081-7DEC-B14E-E1C6DF352614}"/>
              </a:ext>
            </a:extLst>
          </p:cNvPr>
          <p:cNvSpPr txBox="1"/>
          <p:nvPr/>
        </p:nvSpPr>
        <p:spPr>
          <a:xfrm>
            <a:off x="8763562" y="4723941"/>
            <a:ext cx="383438" cy="307777"/>
          </a:xfrm>
          <a:prstGeom prst="rect">
            <a:avLst/>
          </a:prstGeom>
          <a:noFill/>
        </p:spPr>
        <p:txBody>
          <a:bodyPr wrap="none" rtlCol="0">
            <a:spAutoFit/>
          </a:bodyPr>
          <a:lstStyle/>
          <a:p>
            <a:r>
              <a:rPr lang="en-GB"/>
              <a:t>14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System Overview</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6" name="Imagem 5" descr="Uma imagem com texto, captura de ecrã, diagrama&#10;&#10;Descrição gerada automaticamente">
            <a:extLst>
              <a:ext uri="{FF2B5EF4-FFF2-40B4-BE49-F238E27FC236}">
                <a16:creationId xmlns:a16="http://schemas.microsoft.com/office/drawing/2014/main" id="{A176BDD7-4AA8-96EA-87EB-A97F0EDE7CFF}"/>
              </a:ext>
            </a:extLst>
          </p:cNvPr>
          <p:cNvPicPr>
            <a:picLocks noChangeAspect="1"/>
          </p:cNvPicPr>
          <p:nvPr/>
        </p:nvPicPr>
        <p:blipFill>
          <a:blip r:embed="rId3"/>
          <a:stretch>
            <a:fillRect/>
          </a:stretch>
        </p:blipFill>
        <p:spPr>
          <a:xfrm>
            <a:off x="505781" y="1887336"/>
            <a:ext cx="8132437" cy="2449289"/>
          </a:xfrm>
          <a:prstGeom prst="rect">
            <a:avLst/>
          </a:prstGeom>
        </p:spPr>
      </p:pic>
    </p:spTree>
    <p:extLst>
      <p:ext uri="{BB962C8B-B14F-4D97-AF65-F5344CB8AC3E}">
        <p14:creationId xmlns:p14="http://schemas.microsoft.com/office/powerpoint/2010/main" val="3882010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MCU Behaviour</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1E1BF866-A73D-0B8A-45ED-D0E1B6831995}"/>
              </a:ext>
            </a:extLst>
          </p:cNvPr>
          <p:cNvSpPr txBox="1">
            <a:spLocks noGrp="1"/>
          </p:cNvSpPr>
          <p:nvPr>
            <p:ph type="subTitle" idx="1"/>
          </p:nvPr>
        </p:nvSpPr>
        <p:spPr>
          <a:xfrm>
            <a:off x="289932" y="1455475"/>
            <a:ext cx="8480581" cy="3688025"/>
          </a:xfrm>
          <a:prstGeom prst="rect">
            <a:avLst/>
          </a:prstGeom>
        </p:spPr>
        <p:txBody>
          <a:bodyPr spcFirstLastPara="1" wrap="square" lIns="91425" tIns="91425" rIns="91425" bIns="91425" anchor="ctr" anchorCtr="0">
            <a:noAutofit/>
          </a:bodyPr>
          <a:lstStyle/>
          <a:p>
            <a:pPr indent="-457200">
              <a:buFont typeface="+mj-lt"/>
              <a:buAutoNum type="arabicPeriod"/>
            </a:pPr>
            <a:r>
              <a:rPr lang="en-GB" dirty="0"/>
              <a:t>Wake up;</a:t>
            </a:r>
          </a:p>
          <a:p>
            <a:pPr indent="-457200">
              <a:buFont typeface="+mj-lt"/>
              <a:buAutoNum type="arabicPeriod"/>
            </a:pPr>
            <a:r>
              <a:rPr lang="en-GB" dirty="0"/>
              <a:t>Checks Wake Up cause;</a:t>
            </a:r>
          </a:p>
          <a:p>
            <a:pPr indent="-457200">
              <a:buFont typeface="+mj-lt"/>
              <a:buAutoNum type="arabicPeriod"/>
            </a:pPr>
            <a:r>
              <a:rPr lang="en-GB" dirty="0"/>
              <a:t>Sends wake-up log to backend, if necessary;</a:t>
            </a:r>
          </a:p>
          <a:p>
            <a:pPr indent="-457200">
              <a:buFont typeface="+mj-lt"/>
              <a:buAutoNum type="arabicPeriod"/>
            </a:pPr>
            <a:r>
              <a:rPr lang="en-GB" dirty="0"/>
              <a:t>Makes sensor readings (all sensors or just water sensor);</a:t>
            </a:r>
          </a:p>
          <a:p>
            <a:pPr indent="-457200">
              <a:buFont typeface="+mj-lt"/>
              <a:buAutoNum type="arabicPeriod"/>
            </a:pPr>
            <a:r>
              <a:rPr lang="en-GB" dirty="0"/>
              <a:t>Transmits readings to backend;</a:t>
            </a:r>
          </a:p>
          <a:p>
            <a:pPr indent="-457200">
              <a:buFont typeface="+mj-lt"/>
              <a:buAutoNum type="arabicPeriod"/>
            </a:pPr>
            <a:r>
              <a:rPr lang="en-GB" dirty="0"/>
              <a:t>Goes to sleep for 6 hours;</a:t>
            </a:r>
          </a:p>
        </p:txBody>
      </p:sp>
    </p:spTree>
    <p:extLst>
      <p:ext uri="{BB962C8B-B14F-4D97-AF65-F5344CB8AC3E}">
        <p14:creationId xmlns:p14="http://schemas.microsoft.com/office/powerpoint/2010/main" val="91838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3" y="806875"/>
            <a:ext cx="6277906"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Proactive Sensor Calibration</a:t>
            </a:r>
            <a:endParaRPr sz="3200"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1E1BF866-A73D-0B8A-45ED-D0E1B6831995}"/>
              </a:ext>
            </a:extLst>
          </p:cNvPr>
          <p:cNvSpPr txBox="1">
            <a:spLocks noGrp="1"/>
          </p:cNvSpPr>
          <p:nvPr>
            <p:ph type="subTitle" idx="1"/>
          </p:nvPr>
        </p:nvSpPr>
        <p:spPr>
          <a:xfrm>
            <a:off x="289932" y="1455476"/>
            <a:ext cx="8480581" cy="3146262"/>
          </a:xfrm>
          <a:prstGeom prst="rect">
            <a:avLst/>
          </a:prstGeom>
        </p:spPr>
        <p:txBody>
          <a:bodyPr spcFirstLastPara="1" wrap="square" lIns="91425" tIns="91425" rIns="91425" bIns="91425" anchor="ctr" anchorCtr="0">
            <a:noAutofit/>
          </a:bodyPr>
          <a:lstStyle/>
          <a:p>
            <a:pPr marL="0" indent="0"/>
            <a:endParaRPr lang="en-GB" dirty="0"/>
          </a:p>
        </p:txBody>
      </p:sp>
    </p:spTree>
    <p:extLst>
      <p:ext uri="{BB962C8B-B14F-4D97-AF65-F5344CB8AC3E}">
        <p14:creationId xmlns:p14="http://schemas.microsoft.com/office/powerpoint/2010/main" val="3769858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3" y="651369"/>
            <a:ext cx="6277906"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ESP Consumption</a:t>
            </a:r>
            <a:endParaRPr sz="3200"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6" name="Imagem 5" descr="Uma imagem com texto, file, diagrama, Gráfico&#10;&#10;Descrição gerada automaticamente">
            <a:extLst>
              <a:ext uri="{FF2B5EF4-FFF2-40B4-BE49-F238E27FC236}">
                <a16:creationId xmlns:a16="http://schemas.microsoft.com/office/drawing/2014/main" id="{7655B40E-B12C-6BE3-6C7F-3513BB244C27}"/>
              </a:ext>
            </a:extLst>
          </p:cNvPr>
          <p:cNvPicPr>
            <a:picLocks noChangeAspect="1"/>
          </p:cNvPicPr>
          <p:nvPr/>
        </p:nvPicPr>
        <p:blipFill>
          <a:blip r:embed="rId3"/>
          <a:stretch>
            <a:fillRect/>
          </a:stretch>
        </p:blipFill>
        <p:spPr>
          <a:xfrm>
            <a:off x="416313" y="1326404"/>
            <a:ext cx="5055220" cy="2689713"/>
          </a:xfrm>
          <a:prstGeom prst="rect">
            <a:avLst/>
          </a:prstGeom>
        </p:spPr>
      </p:pic>
      <p:pic>
        <p:nvPicPr>
          <p:cNvPr id="8" name="Imagem 7">
            <a:extLst>
              <a:ext uri="{FF2B5EF4-FFF2-40B4-BE49-F238E27FC236}">
                <a16:creationId xmlns:a16="http://schemas.microsoft.com/office/drawing/2014/main" id="{3078E515-154E-596B-1FD9-442223560088}"/>
              </a:ext>
            </a:extLst>
          </p:cNvPr>
          <p:cNvPicPr>
            <a:picLocks noChangeAspect="1"/>
          </p:cNvPicPr>
          <p:nvPr/>
        </p:nvPicPr>
        <p:blipFill>
          <a:blip r:embed="rId4"/>
          <a:stretch>
            <a:fillRect/>
          </a:stretch>
        </p:blipFill>
        <p:spPr>
          <a:xfrm>
            <a:off x="5472380" y="1340619"/>
            <a:ext cx="3351953" cy="2689713"/>
          </a:xfrm>
          <a:prstGeom prst="rect">
            <a:avLst/>
          </a:prstGeom>
        </p:spPr>
      </p:pic>
      <p:sp>
        <p:nvSpPr>
          <p:cNvPr id="9" name="CaixaDeTexto 8">
            <a:extLst>
              <a:ext uri="{FF2B5EF4-FFF2-40B4-BE49-F238E27FC236}">
                <a16:creationId xmlns:a16="http://schemas.microsoft.com/office/drawing/2014/main" id="{AA52CE51-0008-B0A9-3EFA-D72E4A7E250F}"/>
              </a:ext>
            </a:extLst>
          </p:cNvPr>
          <p:cNvSpPr txBox="1"/>
          <p:nvPr/>
        </p:nvSpPr>
        <p:spPr>
          <a:xfrm>
            <a:off x="989752" y="4361326"/>
            <a:ext cx="5718788" cy="261610"/>
          </a:xfrm>
          <a:prstGeom prst="rect">
            <a:avLst/>
          </a:prstGeom>
          <a:noFill/>
        </p:spPr>
        <p:txBody>
          <a:bodyPr wrap="square" rtlCol="0">
            <a:spAutoFit/>
          </a:bodyPr>
          <a:lstStyle/>
          <a:p>
            <a:r>
              <a:rPr lang="pt-PT" sz="1100" b="0" i="0" dirty="0">
                <a:effectLst/>
                <a:latin typeface="Arial" panose="020B0604020202020204" pitchFamily="34" charset="0"/>
              </a:rPr>
              <a:t>(</a:t>
            </a:r>
            <a:r>
              <a:rPr lang="pt-PT" sz="1100" b="0" i="0" dirty="0" err="1">
                <a:effectLst/>
                <a:latin typeface="Arial" panose="020B0604020202020204" pitchFamily="34" charset="0"/>
              </a:rPr>
              <a:t>EnergyPerCycle</a:t>
            </a:r>
            <a:r>
              <a:rPr lang="pt-PT" sz="1100" b="0" i="0" dirty="0">
                <a:effectLst/>
                <a:latin typeface="Arial" panose="020B0604020202020204" pitchFamily="34" charset="0"/>
              </a:rPr>
              <a:t> + EnergyPer6HourInDeepSleep) ∗ </a:t>
            </a:r>
            <a:r>
              <a:rPr lang="pt-PT" sz="1100" b="0" i="0" dirty="0" err="1">
                <a:effectLst/>
                <a:latin typeface="Arial" panose="020B0604020202020204" pitchFamily="34" charset="0"/>
              </a:rPr>
              <a:t>NumberOfWakeUps</a:t>
            </a:r>
            <a:r>
              <a:rPr lang="pt-PT" sz="1100" b="0" i="0" dirty="0">
                <a:effectLst/>
                <a:latin typeface="Arial" panose="020B0604020202020204" pitchFamily="34" charset="0"/>
              </a:rPr>
              <a:t> = 3400</a:t>
            </a:r>
            <a:endParaRPr lang="en-GB" sz="1100" dirty="0"/>
          </a:p>
        </p:txBody>
      </p:sp>
    </p:spTree>
    <p:extLst>
      <p:ext uri="{BB962C8B-B14F-4D97-AF65-F5344CB8AC3E}">
        <p14:creationId xmlns:p14="http://schemas.microsoft.com/office/powerpoint/2010/main" val="2544059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Assembly</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6" name="Imagem 5" descr="Uma imagem com texto, circuito, Engenharia eletrónica, diagrama&#10;&#10;Descrição gerada automaticamente">
            <a:extLst>
              <a:ext uri="{FF2B5EF4-FFF2-40B4-BE49-F238E27FC236}">
                <a16:creationId xmlns:a16="http://schemas.microsoft.com/office/drawing/2014/main" id="{302D913E-C508-4740-A9B6-64E803C6AFB7}"/>
              </a:ext>
            </a:extLst>
          </p:cNvPr>
          <p:cNvPicPr>
            <a:picLocks noChangeAspect="1"/>
          </p:cNvPicPr>
          <p:nvPr/>
        </p:nvPicPr>
        <p:blipFill>
          <a:blip r:embed="rId3"/>
          <a:stretch>
            <a:fillRect/>
          </a:stretch>
        </p:blipFill>
        <p:spPr>
          <a:xfrm>
            <a:off x="710192" y="1762599"/>
            <a:ext cx="3690199" cy="2460132"/>
          </a:xfrm>
          <a:prstGeom prst="rect">
            <a:avLst/>
          </a:prstGeom>
        </p:spPr>
      </p:pic>
    </p:spTree>
    <p:extLst>
      <p:ext uri="{BB962C8B-B14F-4D97-AF65-F5344CB8AC3E}">
        <p14:creationId xmlns:p14="http://schemas.microsoft.com/office/powerpoint/2010/main" val="2814978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955519" y="3326554"/>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err="1"/>
              <a:t>Database</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10" name="Imagem 9" descr="Uma imagem com texto, captura de ecrã, círculo, Tipo de letra&#10;&#10;Descrição gerada automaticamente">
            <a:extLst>
              <a:ext uri="{FF2B5EF4-FFF2-40B4-BE49-F238E27FC236}">
                <a16:creationId xmlns:a16="http://schemas.microsoft.com/office/drawing/2014/main" id="{3D5F41AA-DB4E-3F74-2A8B-09D83AAAF43A}"/>
              </a:ext>
            </a:extLst>
          </p:cNvPr>
          <p:cNvPicPr>
            <a:picLocks noChangeAspect="1"/>
          </p:cNvPicPr>
          <p:nvPr/>
        </p:nvPicPr>
        <p:blipFill>
          <a:blip r:embed="rId3"/>
          <a:stretch>
            <a:fillRect/>
          </a:stretch>
        </p:blipFill>
        <p:spPr>
          <a:xfrm>
            <a:off x="2959776" y="736325"/>
            <a:ext cx="5503004" cy="3670850"/>
          </a:xfrm>
          <a:prstGeom prst="rect">
            <a:avLst/>
          </a:prstGeom>
        </p:spPr>
      </p:pic>
      <p:pic>
        <p:nvPicPr>
          <p:cNvPr id="5" name="Imagem 4" descr="Uma imagem com texto, captura de ecrã, diagrama, círculo&#10;&#10;Descrição gerada automaticamente">
            <a:extLst>
              <a:ext uri="{FF2B5EF4-FFF2-40B4-BE49-F238E27FC236}">
                <a16:creationId xmlns:a16="http://schemas.microsoft.com/office/drawing/2014/main" id="{FF353556-54AD-637C-598C-328F4AEDE4D5}"/>
              </a:ext>
            </a:extLst>
          </p:cNvPr>
          <p:cNvPicPr>
            <a:picLocks noChangeAspect="1"/>
          </p:cNvPicPr>
          <p:nvPr/>
        </p:nvPicPr>
        <p:blipFill>
          <a:blip r:embed="rId4"/>
          <a:stretch>
            <a:fillRect/>
          </a:stretch>
        </p:blipFill>
        <p:spPr>
          <a:xfrm>
            <a:off x="304059" y="736325"/>
            <a:ext cx="2244808" cy="1541307"/>
          </a:xfrm>
          <a:prstGeom prst="rect">
            <a:avLst/>
          </a:prstGeom>
        </p:spPr>
      </p:pic>
    </p:spTree>
    <p:extLst>
      <p:ext uri="{BB962C8B-B14F-4D97-AF65-F5344CB8AC3E}">
        <p14:creationId xmlns:p14="http://schemas.microsoft.com/office/powerpoint/2010/main" val="3947426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MQTT Borker - Topics</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201E84E8-EC1B-44BD-9CD1-28EFC41080FE}"/>
              </a:ext>
            </a:extLst>
          </p:cNvPr>
          <p:cNvSpPr txBox="1">
            <a:spLocks noGrp="1"/>
          </p:cNvSpPr>
          <p:nvPr>
            <p:ph type="subTitle" idx="1"/>
          </p:nvPr>
        </p:nvSpPr>
        <p:spPr>
          <a:xfrm>
            <a:off x="3419707" y="1455475"/>
            <a:ext cx="5350806" cy="3688025"/>
          </a:xfrm>
          <a:prstGeom prst="rect">
            <a:avLst/>
          </a:prstGeom>
        </p:spPr>
        <p:txBody>
          <a:bodyPr spcFirstLastPara="1" wrap="square" lIns="91425" tIns="91425" rIns="91425" bIns="91425" anchor="ctr" anchorCtr="0">
            <a:noAutofit/>
          </a:bodyPr>
          <a:lstStyle/>
          <a:p>
            <a:pPr marL="0" indent="0"/>
            <a:r>
              <a:rPr lang="en-US" sz="1600" b="1" dirty="0" err="1"/>
              <a:t>sensor_record</a:t>
            </a:r>
            <a:r>
              <a:rPr lang="en-US" sz="1600" b="1" dirty="0"/>
              <a:t>: </a:t>
            </a:r>
            <a:r>
              <a:rPr lang="en-US" sz="1600" dirty="0"/>
              <a:t>Data collected from sensor {“</a:t>
            </a:r>
            <a:r>
              <a:rPr lang="en-US" sz="1600" dirty="0" err="1"/>
              <a:t>device_id</a:t>
            </a:r>
            <a:r>
              <a:rPr lang="en-US" sz="1600" dirty="0"/>
              <a:t>": “device1", "value": 8.0, "timestamp": 1656330216, "</a:t>
            </a:r>
            <a:r>
              <a:rPr lang="en-US" sz="1600" dirty="0" err="1"/>
              <a:t>sensor_type</a:t>
            </a:r>
            <a:r>
              <a:rPr lang="en-US" sz="1600" dirty="0"/>
              <a:t>": “temperature”} </a:t>
            </a:r>
            <a:endParaRPr lang="en-US" sz="1600" b="1" dirty="0"/>
          </a:p>
          <a:p>
            <a:pPr marL="0" indent="0"/>
            <a:endParaRPr lang="en-US" sz="1600" b="1" dirty="0"/>
          </a:p>
          <a:p>
            <a:pPr marL="0" indent="0"/>
            <a:r>
              <a:rPr lang="en-US" sz="1600" b="1" dirty="0" err="1"/>
              <a:t>device_wake_up_log</a:t>
            </a:r>
            <a:r>
              <a:rPr lang="en-US" sz="1600" b="1" dirty="0"/>
              <a:t>: </a:t>
            </a:r>
            <a:r>
              <a:rPr lang="en-US" sz="1600" dirty="0"/>
              <a:t>MCU wake up reason {"</a:t>
            </a:r>
            <a:r>
              <a:rPr lang="en-US" sz="1600" dirty="0" err="1"/>
              <a:t>device_id</a:t>
            </a:r>
            <a:r>
              <a:rPr lang="en-US" sz="1600" dirty="0"/>
              <a:t>": “device1”, "timestamp": 1686330216, "reason": “power on"} </a:t>
            </a:r>
          </a:p>
          <a:p>
            <a:pPr marL="0" indent="0"/>
            <a:endParaRPr lang="en-US" sz="1600" dirty="0"/>
          </a:p>
          <a:p>
            <a:pPr marL="0" indent="0"/>
            <a:r>
              <a:rPr lang="en-US" sz="1600" b="1" dirty="0" err="1"/>
              <a:t>error_reading</a:t>
            </a:r>
            <a:r>
              <a:rPr lang="en-US" sz="1600" b="1" dirty="0"/>
              <a:t>: </a:t>
            </a:r>
            <a:r>
              <a:rPr lang="en-US" sz="1600" dirty="0"/>
              <a:t>Failed attempt to read from sensor {"</a:t>
            </a:r>
            <a:r>
              <a:rPr lang="en-US" sz="1600" dirty="0" err="1"/>
              <a:t>device_id</a:t>
            </a:r>
            <a:r>
              <a:rPr lang="en-US" sz="1600" dirty="0"/>
              <a:t>": “device1", "timestamp": 1686330266, "</a:t>
            </a:r>
            <a:r>
              <a:rPr lang="en-US" sz="1600" dirty="0" err="1"/>
              <a:t>sensor_type</a:t>
            </a:r>
            <a:r>
              <a:rPr lang="en-US" sz="1600" dirty="0"/>
              <a:t>": “initial-</a:t>
            </a:r>
            <a:r>
              <a:rPr lang="en-US" sz="1600" dirty="0" err="1"/>
              <a:t>ph</a:t>
            </a:r>
            <a:r>
              <a:rPr lang="en-US" sz="1600" dirty="0"/>
              <a:t>”}</a:t>
            </a:r>
            <a:endParaRPr lang="en-GB" sz="1600" dirty="0"/>
          </a:p>
        </p:txBody>
      </p:sp>
      <p:sp>
        <p:nvSpPr>
          <p:cNvPr id="7" name="CaixaDeTexto 6">
            <a:extLst>
              <a:ext uri="{FF2B5EF4-FFF2-40B4-BE49-F238E27FC236}">
                <a16:creationId xmlns:a16="http://schemas.microsoft.com/office/drawing/2014/main" id="{EC83AFE8-AC8E-2A6E-9181-0DED0E6CB382}"/>
              </a:ext>
            </a:extLst>
          </p:cNvPr>
          <p:cNvSpPr txBox="1"/>
          <p:nvPr/>
        </p:nvSpPr>
        <p:spPr>
          <a:xfrm>
            <a:off x="710192" y="2837822"/>
            <a:ext cx="1858537" cy="307777"/>
          </a:xfrm>
          <a:prstGeom prst="rect">
            <a:avLst/>
          </a:prstGeom>
          <a:noFill/>
        </p:spPr>
        <p:txBody>
          <a:bodyPr wrap="square" rtlCol="0">
            <a:spAutoFit/>
          </a:bodyPr>
          <a:lstStyle/>
          <a:p>
            <a:r>
              <a:rPr lang="pt-PT" dirty="0"/>
              <a:t>3 </a:t>
            </a:r>
            <a:r>
              <a:rPr lang="pt-PT" dirty="0" err="1"/>
              <a:t>Topics</a:t>
            </a:r>
            <a:endParaRPr lang="en-GB" dirty="0"/>
          </a:p>
        </p:txBody>
      </p:sp>
    </p:spTree>
    <p:extLst>
      <p:ext uri="{BB962C8B-B14F-4D97-AF65-F5344CB8AC3E}">
        <p14:creationId xmlns:p14="http://schemas.microsoft.com/office/powerpoint/2010/main" val="2227251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5099" y="999888"/>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Motivation</a:t>
            </a:r>
            <a:endParaRPr dirty="0"/>
          </a:p>
        </p:txBody>
      </p:sp>
      <p:sp>
        <p:nvSpPr>
          <p:cNvPr id="745" name="Google Shape;745;p39"/>
          <p:cNvSpPr txBox="1">
            <a:spLocks noGrp="1"/>
          </p:cNvSpPr>
          <p:nvPr>
            <p:ph type="subTitle" idx="1"/>
          </p:nvPr>
        </p:nvSpPr>
        <p:spPr>
          <a:xfrm>
            <a:off x="715099" y="2174875"/>
            <a:ext cx="4661100" cy="2177451"/>
          </a:xfrm>
          <a:prstGeom prst="rect">
            <a:avLst/>
          </a:prstGeom>
        </p:spPr>
        <p:txBody>
          <a:bodyPr spcFirstLastPara="1" wrap="square" lIns="91425" tIns="91425" rIns="91425" bIns="91425" anchor="ctr" anchorCtr="0">
            <a:noAutofit/>
          </a:bodyPr>
          <a:lstStyle/>
          <a:p>
            <a:pPr marL="0" lvl="0" indent="0"/>
            <a:r>
              <a:rPr lang="en-US" dirty="0"/>
              <a:t>Solution that leverages the power of the Internet of Things (IoT) to monitor pH levels of water in a </a:t>
            </a:r>
            <a:r>
              <a:rPr lang="en-US" dirty="0" err="1"/>
              <a:t>neutralisation</a:t>
            </a:r>
            <a:r>
              <a:rPr lang="en-US" dirty="0"/>
              <a:t> device, allowing clients to be informed when the device is in need for replacement.</a:t>
            </a:r>
          </a:p>
        </p:txBody>
      </p:sp>
      <p:pic>
        <p:nvPicPr>
          <p:cNvPr id="3" name="Marcador de Posição de Conteúdo 10" descr="Uma imagem com cilindro, Peça de automóvel&#10;&#10;Descrição gerada automaticamente">
            <a:extLst>
              <a:ext uri="{FF2B5EF4-FFF2-40B4-BE49-F238E27FC236}">
                <a16:creationId xmlns:a16="http://schemas.microsoft.com/office/drawing/2014/main" id="{08BBE19F-CAED-DBBC-D15B-E41492883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100" y="2496770"/>
            <a:ext cx="2734408" cy="1538655"/>
          </a:xfrm>
          <a:prstGeom prst="rect">
            <a:avLst/>
          </a:prstGeom>
        </p:spPr>
      </p:pic>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a:t>Sensor </a:t>
            </a:r>
            <a:r>
              <a:rPr lang="pt-PT" dirty="0" err="1"/>
              <a:t>Analysis</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6" name="Subtítulo 5">
            <a:extLst>
              <a:ext uri="{FF2B5EF4-FFF2-40B4-BE49-F238E27FC236}">
                <a16:creationId xmlns:a16="http://schemas.microsoft.com/office/drawing/2014/main" id="{045C4224-FD38-7581-7AFC-EF698CB42F14}"/>
              </a:ext>
            </a:extLst>
          </p:cNvPr>
          <p:cNvSpPr>
            <a:spLocks noGrp="1"/>
          </p:cNvSpPr>
          <p:nvPr>
            <p:ph type="subTitle" idx="1"/>
          </p:nvPr>
        </p:nvSpPr>
        <p:spPr>
          <a:xfrm>
            <a:off x="405743" y="2335658"/>
            <a:ext cx="8332514" cy="1290000"/>
          </a:xfrm>
        </p:spPr>
        <p:txBody>
          <a:bodyPr/>
          <a:lstStyle/>
          <a:p>
            <a:pPr>
              <a:buFont typeface="Arial" panose="020B0604020202020204" pitchFamily="34" charset="0"/>
              <a:buChar char="•"/>
            </a:pPr>
            <a:r>
              <a:rPr lang="en-GB" dirty="0"/>
              <a:t>A configuration file is used to define each sensor upper and lower bound threshold;</a:t>
            </a:r>
          </a:p>
          <a:p>
            <a:pPr>
              <a:buFont typeface="Arial" panose="020B0604020202020204" pitchFamily="34" charset="0"/>
              <a:buChar char="•"/>
            </a:pPr>
            <a:r>
              <a:rPr lang="en-GB" dirty="0"/>
              <a:t>They are processed as soon as they arrive to the Backend;</a:t>
            </a:r>
          </a:p>
          <a:p>
            <a:pPr>
              <a:buFont typeface="Arial" panose="020B0604020202020204" pitchFamily="34" charset="0"/>
              <a:buChar char="•"/>
            </a:pPr>
            <a:r>
              <a:rPr lang="en-GB" dirty="0"/>
              <a:t>An email alert is sent when is detected any value that is not safe or when there is a water leak.</a:t>
            </a:r>
          </a:p>
        </p:txBody>
      </p:sp>
    </p:spTree>
    <p:extLst>
      <p:ext uri="{BB962C8B-B14F-4D97-AF65-F5344CB8AC3E}">
        <p14:creationId xmlns:p14="http://schemas.microsoft.com/office/powerpoint/2010/main" val="4225405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a:t>B</a:t>
            </a:r>
            <a:r>
              <a:rPr lang="en" dirty="0"/>
              <a:t>ackend API</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201E84E8-EC1B-44BD-9CD1-28EFC41080FE}"/>
              </a:ext>
            </a:extLst>
          </p:cNvPr>
          <p:cNvSpPr txBox="1">
            <a:spLocks noGrp="1"/>
          </p:cNvSpPr>
          <p:nvPr>
            <p:ph type="subTitle" idx="1"/>
          </p:nvPr>
        </p:nvSpPr>
        <p:spPr>
          <a:xfrm>
            <a:off x="710192" y="1849485"/>
            <a:ext cx="2479057" cy="2385432"/>
          </a:xfrm>
          <a:prstGeom prst="rect">
            <a:avLst/>
          </a:prstGeom>
        </p:spPr>
        <p:txBody>
          <a:bodyPr spcFirstLastPara="1" wrap="square" lIns="91425" tIns="91425" rIns="91425" bIns="91425" anchor="ctr" anchorCtr="0">
            <a:noAutofit/>
          </a:bodyPr>
          <a:lstStyle/>
          <a:p>
            <a:pPr marL="0" indent="0" algn="ctr"/>
            <a:r>
              <a:rPr lang="en-GB" sz="1600" dirty="0"/>
              <a:t>Non Authenticated</a:t>
            </a:r>
          </a:p>
          <a:p>
            <a:pPr marL="0" indent="0" algn="ctr"/>
            <a:endParaRPr lang="en-GB" sz="1600" dirty="0"/>
          </a:p>
          <a:p>
            <a:pPr marL="0" indent="0" algn="ctr"/>
            <a:r>
              <a:rPr lang="pt-PT" sz="1600" dirty="0"/>
              <a:t>- </a:t>
            </a:r>
            <a:r>
              <a:rPr lang="pt-PT" sz="1600" dirty="0" err="1"/>
              <a:t>Create</a:t>
            </a:r>
            <a:r>
              <a:rPr lang="pt-PT" sz="1600" dirty="0"/>
              <a:t> </a:t>
            </a:r>
            <a:r>
              <a:rPr lang="pt-PT" sz="1600" dirty="0" err="1"/>
              <a:t>an</a:t>
            </a:r>
            <a:r>
              <a:rPr lang="pt-PT" sz="1600" dirty="0"/>
              <a:t> account - Login </a:t>
            </a:r>
            <a:endParaRPr lang="en-GB" sz="1600" dirty="0"/>
          </a:p>
        </p:txBody>
      </p:sp>
      <p:sp>
        <p:nvSpPr>
          <p:cNvPr id="8" name="Google Shape;928;p43">
            <a:extLst>
              <a:ext uri="{FF2B5EF4-FFF2-40B4-BE49-F238E27FC236}">
                <a16:creationId xmlns:a16="http://schemas.microsoft.com/office/drawing/2014/main" id="{0206AE0D-8204-4F38-9ED9-C0F981952F83}"/>
              </a:ext>
            </a:extLst>
          </p:cNvPr>
          <p:cNvSpPr txBox="1">
            <a:spLocks/>
          </p:cNvSpPr>
          <p:nvPr/>
        </p:nvSpPr>
        <p:spPr>
          <a:xfrm>
            <a:off x="5688679" y="1849485"/>
            <a:ext cx="2479057" cy="2385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ra Code"/>
              <a:buNone/>
              <a:defRPr sz="1800" b="0" i="0" u="none" strike="noStrike" cap="none">
                <a:solidFill>
                  <a:schemeClr val="dk1"/>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2pPr>
            <a:lvl3pPr marL="1371600" marR="0" lvl="2"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3pPr>
            <a:lvl4pPr marL="1828800" marR="0" lvl="3"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4pPr>
            <a:lvl5pPr marL="2286000" marR="0" lvl="4"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5pPr>
            <a:lvl6pPr marL="2743200" marR="0" lvl="5"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6pPr>
            <a:lvl7pPr marL="3200400" marR="0" lvl="6"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7pPr>
            <a:lvl8pPr marL="3657600" marR="0" lvl="7"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8pPr>
            <a:lvl9pPr marL="4114800" marR="0" lvl="8" indent="-317500" algn="ctr" rtl="0">
              <a:lnSpc>
                <a:spcPct val="100000"/>
              </a:lnSpc>
              <a:spcBef>
                <a:spcPts val="1600"/>
              </a:spcBef>
              <a:spcAft>
                <a:spcPts val="160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9pPr>
          </a:lstStyle>
          <a:p>
            <a:pPr marL="0" indent="0" algn="ctr"/>
            <a:r>
              <a:rPr lang="pt-PT" sz="1600" dirty="0" err="1"/>
              <a:t>Admin</a:t>
            </a:r>
            <a:endParaRPr lang="pt-PT" sz="1600" dirty="0"/>
          </a:p>
          <a:p>
            <a:pPr marL="0" indent="0" algn="ctr"/>
            <a:endParaRPr lang="pt-PT" sz="1600" dirty="0"/>
          </a:p>
          <a:p>
            <a:pPr marL="0" indent="0" algn="ctr"/>
            <a:r>
              <a:rPr lang="en-US" sz="1600" dirty="0"/>
              <a:t>- List all users - List all user devices - Visualize sensor data from a user - Visualize device logs from a user</a:t>
            </a:r>
            <a:endParaRPr lang="en-GB" sz="1600" dirty="0"/>
          </a:p>
        </p:txBody>
      </p:sp>
      <p:sp>
        <p:nvSpPr>
          <p:cNvPr id="9" name="Google Shape;928;p43">
            <a:extLst>
              <a:ext uri="{FF2B5EF4-FFF2-40B4-BE49-F238E27FC236}">
                <a16:creationId xmlns:a16="http://schemas.microsoft.com/office/drawing/2014/main" id="{FB761AA5-A87C-9EDB-9C93-9A7F7CAF2818}"/>
              </a:ext>
            </a:extLst>
          </p:cNvPr>
          <p:cNvSpPr txBox="1">
            <a:spLocks/>
          </p:cNvSpPr>
          <p:nvPr/>
        </p:nvSpPr>
        <p:spPr>
          <a:xfrm>
            <a:off x="3423656" y="2001885"/>
            <a:ext cx="2479057" cy="2385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ra Code"/>
              <a:buNone/>
              <a:defRPr sz="1800" b="0" i="0" u="none" strike="noStrike" cap="none">
                <a:solidFill>
                  <a:schemeClr val="dk1"/>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2pPr>
            <a:lvl3pPr marL="1371600" marR="0" lvl="2"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3pPr>
            <a:lvl4pPr marL="1828800" marR="0" lvl="3"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4pPr>
            <a:lvl5pPr marL="2286000" marR="0" lvl="4"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5pPr>
            <a:lvl6pPr marL="2743200" marR="0" lvl="5"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6pPr>
            <a:lvl7pPr marL="3200400" marR="0" lvl="6"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7pPr>
            <a:lvl8pPr marL="3657600" marR="0" lvl="7"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8pPr>
            <a:lvl9pPr marL="4114800" marR="0" lvl="8" indent="-317500" algn="ctr" rtl="0">
              <a:lnSpc>
                <a:spcPct val="100000"/>
              </a:lnSpc>
              <a:spcBef>
                <a:spcPts val="1600"/>
              </a:spcBef>
              <a:spcAft>
                <a:spcPts val="160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9pPr>
          </a:lstStyle>
          <a:p>
            <a:pPr marL="0" indent="0" algn="ctr"/>
            <a:r>
              <a:rPr lang="pt-PT" sz="1600" dirty="0" err="1"/>
              <a:t>Client</a:t>
            </a:r>
            <a:endParaRPr lang="pt-PT" sz="1600" dirty="0"/>
          </a:p>
          <a:p>
            <a:pPr marL="0" indent="0" algn="ctr"/>
            <a:endParaRPr lang="en-GB" sz="1600" dirty="0"/>
          </a:p>
          <a:p>
            <a:pPr marL="0" indent="0" algn="ctr"/>
            <a:r>
              <a:rPr lang="pt-PT" sz="1600" dirty="0"/>
              <a:t>- </a:t>
            </a:r>
            <a:r>
              <a:rPr lang="pt-PT" sz="1600" dirty="0" err="1"/>
              <a:t>Create</a:t>
            </a:r>
            <a:r>
              <a:rPr lang="pt-PT" sz="1600" dirty="0"/>
              <a:t> </a:t>
            </a:r>
            <a:r>
              <a:rPr lang="pt-PT" sz="1600" dirty="0" err="1"/>
              <a:t>device</a:t>
            </a:r>
            <a:r>
              <a:rPr lang="pt-PT" sz="1600" dirty="0"/>
              <a:t> - Access </a:t>
            </a:r>
            <a:r>
              <a:rPr lang="pt-PT" sz="1600" dirty="0" err="1"/>
              <a:t>own</a:t>
            </a:r>
            <a:r>
              <a:rPr lang="pt-PT" sz="1600" dirty="0"/>
              <a:t> </a:t>
            </a:r>
            <a:r>
              <a:rPr lang="pt-PT" sz="1600" dirty="0" err="1"/>
              <a:t>devices</a:t>
            </a:r>
            <a:r>
              <a:rPr lang="pt-PT" sz="1600" dirty="0"/>
              <a:t> - Visualize sensor data - Visualize </a:t>
            </a:r>
            <a:r>
              <a:rPr lang="pt-PT" sz="1600" dirty="0" err="1"/>
              <a:t>device</a:t>
            </a:r>
            <a:r>
              <a:rPr lang="pt-PT" sz="1600" dirty="0"/>
              <a:t> </a:t>
            </a:r>
            <a:r>
              <a:rPr lang="pt-PT" sz="1600" dirty="0" err="1"/>
              <a:t>logs</a:t>
            </a:r>
            <a:endParaRPr lang="en-GB" sz="1600" dirty="0"/>
          </a:p>
        </p:txBody>
      </p:sp>
    </p:spTree>
    <p:extLst>
      <p:ext uri="{BB962C8B-B14F-4D97-AF65-F5344CB8AC3E}">
        <p14:creationId xmlns:p14="http://schemas.microsoft.com/office/powerpoint/2010/main" val="3912796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err="1"/>
              <a:t>Security</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Tree>
    <p:extLst>
      <p:ext uri="{BB962C8B-B14F-4D97-AF65-F5344CB8AC3E}">
        <p14:creationId xmlns:p14="http://schemas.microsoft.com/office/powerpoint/2010/main" val="2770454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442563" y="2308572"/>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err="1"/>
              <a:t>Deploy</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6" name="Imagem 5" descr="Uma imagem com texto, diagrama, captura de ecrã, file&#10;&#10;Descrição gerada automaticamente">
            <a:extLst>
              <a:ext uri="{FF2B5EF4-FFF2-40B4-BE49-F238E27FC236}">
                <a16:creationId xmlns:a16="http://schemas.microsoft.com/office/drawing/2014/main" id="{416AA980-9729-DE0B-A4B9-61E5E346D50B}"/>
              </a:ext>
            </a:extLst>
          </p:cNvPr>
          <p:cNvPicPr>
            <a:picLocks noChangeAspect="1"/>
          </p:cNvPicPr>
          <p:nvPr/>
        </p:nvPicPr>
        <p:blipFill>
          <a:blip r:embed="rId3"/>
          <a:stretch>
            <a:fillRect/>
          </a:stretch>
        </p:blipFill>
        <p:spPr>
          <a:xfrm>
            <a:off x="2881662" y="391554"/>
            <a:ext cx="5819775" cy="4486275"/>
          </a:xfrm>
          <a:prstGeom prst="rect">
            <a:avLst/>
          </a:prstGeom>
        </p:spPr>
      </p:pic>
    </p:spTree>
    <p:extLst>
      <p:ext uri="{BB962C8B-B14F-4D97-AF65-F5344CB8AC3E}">
        <p14:creationId xmlns:p14="http://schemas.microsoft.com/office/powerpoint/2010/main" val="2192839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442563" y="2308572"/>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a:t>Future </a:t>
            </a:r>
            <a:r>
              <a:rPr lang="pt-PT" dirty="0" err="1"/>
              <a:t>Work</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Tree>
    <p:extLst>
      <p:ext uri="{BB962C8B-B14F-4D97-AF65-F5344CB8AC3E}">
        <p14:creationId xmlns:p14="http://schemas.microsoft.com/office/powerpoint/2010/main" val="3809441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45"/>
          <p:cNvSpPr txBox="1">
            <a:spLocks noGrp="1"/>
          </p:cNvSpPr>
          <p:nvPr>
            <p:ph type="title"/>
          </p:nvPr>
        </p:nvSpPr>
        <p:spPr>
          <a:xfrm>
            <a:off x="1844413" y="1467150"/>
            <a:ext cx="5455200" cy="10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END</a:t>
            </a:r>
            <a:endParaRPr/>
          </a:p>
        </p:txBody>
      </p:sp>
      <p:sp>
        <p:nvSpPr>
          <p:cNvPr id="5" name="Google Shape;974;p45">
            <a:extLst>
              <a:ext uri="{FF2B5EF4-FFF2-40B4-BE49-F238E27FC236}">
                <a16:creationId xmlns:a16="http://schemas.microsoft.com/office/drawing/2014/main" id="{7F79132D-72A0-DED4-0978-7995E1A86202}"/>
              </a:ext>
            </a:extLst>
          </p:cNvPr>
          <p:cNvSpPr txBox="1">
            <a:spLocks/>
          </p:cNvSpPr>
          <p:nvPr/>
        </p:nvSpPr>
        <p:spPr>
          <a:xfrm>
            <a:off x="1843877" y="2714254"/>
            <a:ext cx="5455200" cy="102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110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r>
              <a:rPr lang="en-US" sz="4000"/>
              <a:t>Questions ?</a:t>
            </a:r>
          </a:p>
        </p:txBody>
      </p:sp>
      <p:sp>
        <p:nvSpPr>
          <p:cNvPr id="2" name="CaixaDeTexto 1">
            <a:extLst>
              <a:ext uri="{FF2B5EF4-FFF2-40B4-BE49-F238E27FC236}">
                <a16:creationId xmlns:a16="http://schemas.microsoft.com/office/drawing/2014/main" id="{17DA73A6-9B1B-743D-7B94-0E29889CA551}"/>
              </a:ext>
            </a:extLst>
          </p:cNvPr>
          <p:cNvSpPr txBox="1"/>
          <p:nvPr/>
        </p:nvSpPr>
        <p:spPr>
          <a:xfrm>
            <a:off x="8763562" y="4723941"/>
            <a:ext cx="383438" cy="307777"/>
          </a:xfrm>
          <a:prstGeom prst="rect">
            <a:avLst/>
          </a:prstGeom>
          <a:noFill/>
        </p:spPr>
        <p:txBody>
          <a:bodyPr wrap="none" rtlCol="0">
            <a:spAutoFit/>
          </a:bodyPr>
          <a:lstStyle/>
          <a:p>
            <a:r>
              <a:rPr lang="en-GB"/>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3"/>
          <p:cNvSpPr/>
          <p:nvPr/>
        </p:nvSpPr>
        <p:spPr>
          <a:xfrm>
            <a:off x="315644" y="1159068"/>
            <a:ext cx="8447918" cy="353940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Objectives</a:t>
            </a:r>
            <a:endParaRPr dirty="0"/>
          </a:p>
        </p:txBody>
      </p:sp>
      <p:sp>
        <p:nvSpPr>
          <p:cNvPr id="928" name="Google Shape;928;p43"/>
          <p:cNvSpPr txBox="1">
            <a:spLocks noGrp="1"/>
          </p:cNvSpPr>
          <p:nvPr>
            <p:ph type="subTitle" idx="1"/>
          </p:nvPr>
        </p:nvSpPr>
        <p:spPr>
          <a:xfrm>
            <a:off x="366536" y="1495811"/>
            <a:ext cx="8397026" cy="2874421"/>
          </a:xfrm>
          <a:prstGeom prst="rect">
            <a:avLst/>
          </a:prstGeom>
        </p:spPr>
        <p:txBody>
          <a:bodyPr spcFirstLastPara="1" wrap="square" lIns="91425" tIns="91425" rIns="91425" bIns="91425" anchor="ctr" anchorCtr="0">
            <a:noAutofit/>
          </a:bodyPr>
          <a:lstStyle/>
          <a:p>
            <a:pPr indent="-457200">
              <a:buFont typeface="+mj-lt"/>
              <a:buAutoNum type="arabicPeriod"/>
            </a:pPr>
            <a:r>
              <a:rPr lang="en-GB" sz="2000" dirty="0"/>
              <a:t>An electronic system designed to be energy-efficient, equipped with sensors for collecting data, and capable of transmitting the data to the cloud.</a:t>
            </a:r>
          </a:p>
          <a:p>
            <a:pPr lvl="0" indent="-457200" algn="l" rtl="0">
              <a:spcBef>
                <a:spcPts val="0"/>
              </a:spcBef>
              <a:spcAft>
                <a:spcPts val="0"/>
              </a:spcAft>
              <a:buFont typeface="+mj-lt"/>
              <a:buAutoNum type="arabicPeriod"/>
            </a:pPr>
            <a:r>
              <a:rPr lang="en-GB" sz="2000" dirty="0"/>
              <a:t>A backend responsible for:</a:t>
            </a:r>
          </a:p>
          <a:p>
            <a:pPr marL="800100" lvl="1" indent="-342900" algn="l">
              <a:buFont typeface="Wingdings" panose="020B0604020202020204" pitchFamily="34" charset="0"/>
              <a:buChar char="§"/>
            </a:pPr>
            <a:r>
              <a:rPr lang="en-GB" sz="2000" dirty="0">
                <a:latin typeface="Chakra Petch Medium"/>
                <a:cs typeface="Chakra Petch Medium"/>
              </a:rPr>
              <a:t>Gather the received sensor data; </a:t>
            </a:r>
            <a:endParaRPr lang="en-GB" sz="2000" dirty="0">
              <a:latin typeface="Chakra Petch Medium" panose="020B0604020202020204" charset="-34"/>
              <a:cs typeface="Chakra Petch Medium" panose="020B0604020202020204" charset="-34"/>
            </a:endParaRPr>
          </a:p>
          <a:p>
            <a:pPr marL="800100" lvl="1" indent="-342900" algn="l">
              <a:buFont typeface="Wingdings" panose="020B0604020202020204" pitchFamily="34" charset="0"/>
              <a:buChar char="§"/>
            </a:pPr>
            <a:r>
              <a:rPr lang="en-GB" sz="2000" dirty="0">
                <a:latin typeface="Chakra Petch Medium"/>
                <a:cs typeface="Chakra Petch Medium"/>
              </a:rPr>
              <a:t>Process collected data, and alert the user, if necessary;</a:t>
            </a:r>
          </a:p>
          <a:p>
            <a:pPr marL="800100" lvl="1" indent="-342900" algn="l">
              <a:buFont typeface="Wingdings" panose="020B0604020202020204" pitchFamily="34" charset="0"/>
              <a:buChar char="§"/>
            </a:pPr>
            <a:r>
              <a:rPr lang="en-GB" sz="2000" dirty="0">
                <a:latin typeface="Chakra Petch Medium"/>
                <a:cs typeface="Chakra Petch Medium"/>
              </a:rPr>
              <a:t>Expose a Web API, allowing other applications to interact with the system.</a:t>
            </a:r>
          </a:p>
          <a:p>
            <a:pPr lvl="0" indent="-457200" algn="l" rtl="0">
              <a:spcBef>
                <a:spcPts val="0"/>
              </a:spcBef>
              <a:spcAft>
                <a:spcPts val="0"/>
              </a:spcAft>
              <a:buFont typeface="+mj-lt"/>
              <a:buAutoNum type="arabicPeriod"/>
            </a:pPr>
            <a:r>
              <a:rPr lang="en-GB" sz="2000" dirty="0"/>
              <a:t>Intuitive and secure website, to register devices and consult sensor data.</a:t>
            </a:r>
          </a:p>
        </p:txBody>
      </p:sp>
      <p:grpSp>
        <p:nvGrpSpPr>
          <p:cNvPr id="931" name="Google Shape;931;p43"/>
          <p:cNvGrpSpPr/>
          <p:nvPr/>
        </p:nvGrpSpPr>
        <p:grpSpPr>
          <a:xfrm>
            <a:off x="7762113" y="4447389"/>
            <a:ext cx="502173" cy="502172"/>
            <a:chOff x="2913983" y="4329790"/>
            <a:chExt cx="591627" cy="591626"/>
          </a:xfrm>
        </p:grpSpPr>
        <p:sp>
          <p:nvSpPr>
            <p:cNvPr id="932" name="Google Shape;932;p43"/>
            <p:cNvSpPr/>
            <p:nvPr/>
          </p:nvSpPr>
          <p:spPr>
            <a:xfrm>
              <a:off x="2913983" y="4329790"/>
              <a:ext cx="591627" cy="589162"/>
            </a:xfrm>
            <a:custGeom>
              <a:avLst/>
              <a:gdLst/>
              <a:ahLst/>
              <a:cxnLst/>
              <a:rect l="l" t="t" r="r" b="b"/>
              <a:pathLst>
                <a:path w="16079" h="16012" extrusionOk="0">
                  <a:moveTo>
                    <a:pt x="4070" y="0"/>
                  </a:moveTo>
                  <a:lnTo>
                    <a:pt x="4070" y="1001"/>
                  </a:lnTo>
                  <a:lnTo>
                    <a:pt x="3069" y="1001"/>
                  </a:lnTo>
                  <a:lnTo>
                    <a:pt x="3069" y="2002"/>
                  </a:lnTo>
                  <a:lnTo>
                    <a:pt x="3069" y="3002"/>
                  </a:lnTo>
                  <a:lnTo>
                    <a:pt x="3069" y="4003"/>
                  </a:lnTo>
                  <a:lnTo>
                    <a:pt x="1001" y="4003"/>
                  </a:lnTo>
                  <a:lnTo>
                    <a:pt x="1001" y="5004"/>
                  </a:lnTo>
                  <a:lnTo>
                    <a:pt x="0" y="5004"/>
                  </a:lnTo>
                  <a:lnTo>
                    <a:pt x="0" y="6005"/>
                  </a:lnTo>
                  <a:lnTo>
                    <a:pt x="0" y="7005"/>
                  </a:lnTo>
                  <a:lnTo>
                    <a:pt x="0" y="8006"/>
                  </a:lnTo>
                  <a:lnTo>
                    <a:pt x="0" y="10007"/>
                  </a:lnTo>
                  <a:lnTo>
                    <a:pt x="1001" y="10007"/>
                  </a:lnTo>
                  <a:lnTo>
                    <a:pt x="1001" y="11008"/>
                  </a:lnTo>
                  <a:lnTo>
                    <a:pt x="2002" y="11008"/>
                  </a:lnTo>
                  <a:lnTo>
                    <a:pt x="2002" y="12009"/>
                  </a:lnTo>
                  <a:lnTo>
                    <a:pt x="3003" y="12009"/>
                  </a:lnTo>
                  <a:lnTo>
                    <a:pt x="3003" y="13010"/>
                  </a:lnTo>
                  <a:lnTo>
                    <a:pt x="4003" y="13010"/>
                  </a:lnTo>
                  <a:lnTo>
                    <a:pt x="4003" y="15011"/>
                  </a:lnTo>
                  <a:lnTo>
                    <a:pt x="4003" y="16012"/>
                  </a:lnTo>
                  <a:lnTo>
                    <a:pt x="14077" y="16012"/>
                  </a:lnTo>
                  <a:lnTo>
                    <a:pt x="14077" y="13010"/>
                  </a:lnTo>
                  <a:lnTo>
                    <a:pt x="15078" y="13010"/>
                  </a:lnTo>
                  <a:lnTo>
                    <a:pt x="15078" y="10041"/>
                  </a:lnTo>
                  <a:lnTo>
                    <a:pt x="16079" y="10041"/>
                  </a:lnTo>
                  <a:lnTo>
                    <a:pt x="16079" y="3002"/>
                  </a:lnTo>
                  <a:lnTo>
                    <a:pt x="15078" y="3002"/>
                  </a:lnTo>
                  <a:lnTo>
                    <a:pt x="15078" y="2002"/>
                  </a:lnTo>
                  <a:lnTo>
                    <a:pt x="15078" y="1001"/>
                  </a:lnTo>
                  <a:lnTo>
                    <a:pt x="14077" y="1001"/>
                  </a:lnTo>
                  <a:lnTo>
                    <a:pt x="14077" y="0"/>
                  </a:lnTo>
                  <a:lnTo>
                    <a:pt x="13076" y="0"/>
                  </a:lnTo>
                  <a:lnTo>
                    <a:pt x="13076" y="1001"/>
                  </a:lnTo>
                  <a:lnTo>
                    <a:pt x="12076" y="1001"/>
                  </a:lnTo>
                  <a:lnTo>
                    <a:pt x="12076" y="0"/>
                  </a:lnTo>
                  <a:lnTo>
                    <a:pt x="10074" y="0"/>
                  </a:lnTo>
                  <a:lnTo>
                    <a:pt x="10074" y="1001"/>
                  </a:lnTo>
                  <a:lnTo>
                    <a:pt x="9074" y="1001"/>
                  </a:lnTo>
                  <a:lnTo>
                    <a:pt x="9074" y="0"/>
                  </a:lnTo>
                  <a:lnTo>
                    <a:pt x="7072" y="0"/>
                  </a:lnTo>
                  <a:lnTo>
                    <a:pt x="7072" y="1001"/>
                  </a:lnTo>
                  <a:lnTo>
                    <a:pt x="6071" y="1001"/>
                  </a:lnTo>
                  <a:lnTo>
                    <a:pt x="60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3431946"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3358283" y="4366621"/>
              <a:ext cx="36869" cy="73664"/>
            </a:xfrm>
            <a:custGeom>
              <a:avLst/>
              <a:gdLst/>
              <a:ahLst/>
              <a:cxnLst/>
              <a:rect l="l" t="t" r="r" b="b"/>
              <a:pathLst>
                <a:path w="1002" h="2002" extrusionOk="0">
                  <a:moveTo>
                    <a:pt x="1" y="0"/>
                  </a:moveTo>
                  <a:lnTo>
                    <a:pt x="1" y="1001"/>
                  </a:lnTo>
                  <a:lnTo>
                    <a:pt x="1"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3246610"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3468741" y="4440248"/>
              <a:ext cx="36869" cy="259000"/>
            </a:xfrm>
            <a:custGeom>
              <a:avLst/>
              <a:gdLst/>
              <a:ahLst/>
              <a:cxnLst/>
              <a:rect l="l" t="t" r="r" b="b"/>
              <a:pathLst>
                <a:path w="1002" h="7039" extrusionOk="0">
                  <a:moveTo>
                    <a:pt x="1" y="0"/>
                  </a:moveTo>
                  <a:lnTo>
                    <a:pt x="1" y="7039"/>
                  </a:lnTo>
                  <a:lnTo>
                    <a:pt x="1002" y="7039"/>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3431946" y="4699210"/>
              <a:ext cx="36832" cy="110495"/>
            </a:xfrm>
            <a:custGeom>
              <a:avLst/>
              <a:gdLst/>
              <a:ahLst/>
              <a:cxnLst/>
              <a:rect l="l" t="t" r="r" b="b"/>
              <a:pathLst>
                <a:path w="1001" h="3003" extrusionOk="0">
                  <a:moveTo>
                    <a:pt x="0" y="1"/>
                  </a:moveTo>
                  <a:lnTo>
                    <a:pt x="0" y="3003"/>
                  </a:lnTo>
                  <a:lnTo>
                    <a:pt x="1001" y="3003"/>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062488" y="4810920"/>
              <a:ext cx="369495" cy="110495"/>
            </a:xfrm>
            <a:custGeom>
              <a:avLst/>
              <a:gdLst/>
              <a:ahLst/>
              <a:cxnLst/>
              <a:rect l="l" t="t" r="r" b="b"/>
              <a:pathLst>
                <a:path w="10042" h="3003" extrusionOk="0">
                  <a:moveTo>
                    <a:pt x="1" y="0"/>
                  </a:moveTo>
                  <a:lnTo>
                    <a:pt x="1" y="2002"/>
                  </a:lnTo>
                  <a:lnTo>
                    <a:pt x="1" y="3002"/>
                  </a:lnTo>
                  <a:lnTo>
                    <a:pt x="10041" y="3002"/>
                  </a:lnTo>
                  <a:lnTo>
                    <a:pt x="10041" y="0"/>
                  </a:lnTo>
                  <a:lnTo>
                    <a:pt x="9040" y="0"/>
                  </a:lnTo>
                  <a:lnTo>
                    <a:pt x="904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2950815" y="4366621"/>
              <a:ext cx="111710" cy="222168"/>
            </a:xfrm>
            <a:custGeom>
              <a:avLst/>
              <a:gdLst/>
              <a:ahLst/>
              <a:cxnLst/>
              <a:rect l="l" t="t" r="r" b="b"/>
              <a:pathLst>
                <a:path w="3036" h="6038" extrusionOk="0">
                  <a:moveTo>
                    <a:pt x="2002" y="0"/>
                  </a:moveTo>
                  <a:lnTo>
                    <a:pt x="2002" y="1001"/>
                  </a:lnTo>
                  <a:lnTo>
                    <a:pt x="2002" y="2001"/>
                  </a:lnTo>
                  <a:lnTo>
                    <a:pt x="2002" y="3002"/>
                  </a:lnTo>
                  <a:lnTo>
                    <a:pt x="0" y="3002"/>
                  </a:lnTo>
                  <a:lnTo>
                    <a:pt x="0" y="4036"/>
                  </a:lnTo>
                  <a:lnTo>
                    <a:pt x="2002" y="4036"/>
                  </a:lnTo>
                  <a:lnTo>
                    <a:pt x="2002" y="5037"/>
                  </a:lnTo>
                  <a:lnTo>
                    <a:pt x="2002" y="6038"/>
                  </a:lnTo>
                  <a:lnTo>
                    <a:pt x="3036" y="6038"/>
                  </a:lnTo>
                  <a:lnTo>
                    <a:pt x="3036" y="5037"/>
                  </a:lnTo>
                  <a:lnTo>
                    <a:pt x="3036" y="4036"/>
                  </a:lnTo>
                  <a:lnTo>
                    <a:pt x="3036" y="3002"/>
                  </a:lnTo>
                  <a:lnTo>
                    <a:pt x="3036" y="2001"/>
                  </a:lnTo>
                  <a:lnTo>
                    <a:pt x="3036" y="1001"/>
                  </a:lnTo>
                  <a:lnTo>
                    <a:pt x="3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136151"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062488"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172946"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283405" y="4329790"/>
              <a:ext cx="74915" cy="36832"/>
            </a:xfrm>
            <a:custGeom>
              <a:avLst/>
              <a:gdLst/>
              <a:ahLst/>
              <a:cxnLst/>
              <a:rect l="l" t="t" r="r" b="b"/>
              <a:pathLst>
                <a:path w="2036" h="1001" extrusionOk="0">
                  <a:moveTo>
                    <a:pt x="1" y="0"/>
                  </a:moveTo>
                  <a:lnTo>
                    <a:pt x="1" y="1001"/>
                  </a:lnTo>
                  <a:lnTo>
                    <a:pt x="2036" y="1001"/>
                  </a:lnTo>
                  <a:lnTo>
                    <a:pt x="2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395114" y="4329790"/>
              <a:ext cx="36869" cy="36832"/>
            </a:xfrm>
            <a:custGeom>
              <a:avLst/>
              <a:gdLst/>
              <a:ahLst/>
              <a:cxnLst/>
              <a:rect l="l" t="t" r="r" b="b"/>
              <a:pathLst>
                <a:path w="1002"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913983" y="4515125"/>
              <a:ext cx="148541" cy="295832"/>
            </a:xfrm>
            <a:custGeom>
              <a:avLst/>
              <a:gdLst/>
              <a:ahLst/>
              <a:cxnLst/>
              <a:rect l="l" t="t" r="r" b="b"/>
              <a:pathLst>
                <a:path w="4037" h="8040" extrusionOk="0">
                  <a:moveTo>
                    <a:pt x="0" y="0"/>
                  </a:moveTo>
                  <a:lnTo>
                    <a:pt x="0" y="1001"/>
                  </a:lnTo>
                  <a:lnTo>
                    <a:pt x="0" y="2002"/>
                  </a:lnTo>
                  <a:lnTo>
                    <a:pt x="0" y="3002"/>
                  </a:lnTo>
                  <a:lnTo>
                    <a:pt x="0" y="5004"/>
                  </a:lnTo>
                  <a:lnTo>
                    <a:pt x="1001" y="5004"/>
                  </a:lnTo>
                  <a:lnTo>
                    <a:pt x="1001" y="6005"/>
                  </a:lnTo>
                  <a:lnTo>
                    <a:pt x="2002" y="6005"/>
                  </a:lnTo>
                  <a:lnTo>
                    <a:pt x="2002" y="7005"/>
                  </a:lnTo>
                  <a:lnTo>
                    <a:pt x="3003" y="7005"/>
                  </a:lnTo>
                  <a:lnTo>
                    <a:pt x="3003" y="8039"/>
                  </a:lnTo>
                  <a:lnTo>
                    <a:pt x="4037" y="8039"/>
                  </a:lnTo>
                  <a:lnTo>
                    <a:pt x="4037" y="6005"/>
                  </a:lnTo>
                  <a:lnTo>
                    <a:pt x="3003" y="6005"/>
                  </a:lnTo>
                  <a:lnTo>
                    <a:pt x="3003" y="5004"/>
                  </a:lnTo>
                  <a:lnTo>
                    <a:pt x="2002" y="5004"/>
                  </a:lnTo>
                  <a:lnTo>
                    <a:pt x="2002" y="4003"/>
                  </a:lnTo>
                  <a:lnTo>
                    <a:pt x="1001" y="4003"/>
                  </a:lnTo>
                  <a:lnTo>
                    <a:pt x="1001" y="3002"/>
                  </a:lnTo>
                  <a:lnTo>
                    <a:pt x="1001" y="2002"/>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1EF34116-461E-4000-F5F4-11D0B05E05B2}"/>
              </a:ext>
            </a:extLst>
          </p:cNvPr>
          <p:cNvSpPr txBox="1"/>
          <p:nvPr/>
        </p:nvSpPr>
        <p:spPr>
          <a:xfrm>
            <a:off x="8763562" y="4723941"/>
            <a:ext cx="284052" cy="307777"/>
          </a:xfrm>
          <a:prstGeom prst="rect">
            <a:avLst/>
          </a:prstGeom>
          <a:noFill/>
        </p:spPr>
        <p:txBody>
          <a:bodyPr wrap="none" rtlCol="0">
            <a:spAutoFit/>
          </a:bodyPr>
          <a:lstStyle/>
          <a:p>
            <a:r>
              <a:rPr lang="en-GB"/>
              <a:t>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3"/>
          <p:cNvSpPr/>
          <p:nvPr/>
        </p:nvSpPr>
        <p:spPr>
          <a:xfrm>
            <a:off x="315644" y="1159068"/>
            <a:ext cx="8447918" cy="353940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Requirements by the company</a:t>
            </a:r>
            <a:endParaRPr dirty="0"/>
          </a:p>
        </p:txBody>
      </p:sp>
      <p:sp>
        <p:nvSpPr>
          <p:cNvPr id="928" name="Google Shape;928;p43"/>
          <p:cNvSpPr txBox="1">
            <a:spLocks noGrp="1"/>
          </p:cNvSpPr>
          <p:nvPr>
            <p:ph type="subTitle" idx="1"/>
          </p:nvPr>
        </p:nvSpPr>
        <p:spPr>
          <a:xfrm>
            <a:off x="366536" y="1495811"/>
            <a:ext cx="8397026" cy="2874421"/>
          </a:xfrm>
          <a:prstGeom prst="rect">
            <a:avLst/>
          </a:prstGeom>
        </p:spPr>
        <p:txBody>
          <a:bodyPr spcFirstLastPara="1" wrap="square" lIns="91425" tIns="91425" rIns="91425" bIns="91425" anchor="ctr" anchorCtr="0">
            <a:noAutofit/>
          </a:bodyPr>
          <a:lstStyle/>
          <a:p>
            <a:pPr indent="-457200">
              <a:buFont typeface="+mj-lt"/>
              <a:buAutoNum type="arabicPeriod"/>
            </a:pPr>
            <a:r>
              <a:rPr lang="en-US" sz="2000" dirty="0"/>
              <a:t>Cost-effective integration of the microcontroller unit into IoT Sensor Node;</a:t>
            </a:r>
          </a:p>
          <a:p>
            <a:pPr indent="-457200">
              <a:buFont typeface="+mj-lt"/>
              <a:buAutoNum type="arabicPeriod"/>
            </a:pPr>
            <a:r>
              <a:rPr lang="en-US" sz="2000" dirty="0"/>
              <a:t>Prolonged battery life for minimal maintenance requirements;</a:t>
            </a:r>
          </a:p>
          <a:p>
            <a:pPr indent="-457200">
              <a:buFont typeface="+mj-lt"/>
              <a:buAutoNum type="arabicPeriod"/>
            </a:pPr>
            <a:endParaRPr lang="en-US" sz="2000" dirty="0"/>
          </a:p>
          <a:p>
            <a:pPr indent="-457200">
              <a:buFont typeface="+mj-lt"/>
              <a:buAutoNum type="arabicPeriod"/>
            </a:pPr>
            <a:r>
              <a:rPr lang="en-US" sz="2000" dirty="0"/>
              <a:t>Comprehensive documentation for user-friendly operation and understanding;</a:t>
            </a:r>
          </a:p>
          <a:p>
            <a:pPr indent="-457200">
              <a:buFont typeface="+mj-lt"/>
              <a:buAutoNum type="arabicPeriod"/>
            </a:pPr>
            <a:r>
              <a:rPr lang="en-US" sz="2000" dirty="0"/>
              <a:t>Notification to the filter owner or manager if any value exceeds a safe operation threshold (i.e. proactive maintenance);</a:t>
            </a:r>
            <a:endParaRPr lang="en-GB" sz="2000" dirty="0"/>
          </a:p>
        </p:txBody>
      </p:sp>
      <p:grpSp>
        <p:nvGrpSpPr>
          <p:cNvPr id="931" name="Google Shape;931;p43"/>
          <p:cNvGrpSpPr/>
          <p:nvPr/>
        </p:nvGrpSpPr>
        <p:grpSpPr>
          <a:xfrm>
            <a:off x="7762113" y="4447389"/>
            <a:ext cx="502173" cy="502172"/>
            <a:chOff x="2913983" y="4329790"/>
            <a:chExt cx="591627" cy="591626"/>
          </a:xfrm>
        </p:grpSpPr>
        <p:sp>
          <p:nvSpPr>
            <p:cNvPr id="932" name="Google Shape;932;p43"/>
            <p:cNvSpPr/>
            <p:nvPr/>
          </p:nvSpPr>
          <p:spPr>
            <a:xfrm>
              <a:off x="2913983" y="4329790"/>
              <a:ext cx="591627" cy="589162"/>
            </a:xfrm>
            <a:custGeom>
              <a:avLst/>
              <a:gdLst/>
              <a:ahLst/>
              <a:cxnLst/>
              <a:rect l="l" t="t" r="r" b="b"/>
              <a:pathLst>
                <a:path w="16079" h="16012" extrusionOk="0">
                  <a:moveTo>
                    <a:pt x="4070" y="0"/>
                  </a:moveTo>
                  <a:lnTo>
                    <a:pt x="4070" y="1001"/>
                  </a:lnTo>
                  <a:lnTo>
                    <a:pt x="3069" y="1001"/>
                  </a:lnTo>
                  <a:lnTo>
                    <a:pt x="3069" y="2002"/>
                  </a:lnTo>
                  <a:lnTo>
                    <a:pt x="3069" y="3002"/>
                  </a:lnTo>
                  <a:lnTo>
                    <a:pt x="3069" y="4003"/>
                  </a:lnTo>
                  <a:lnTo>
                    <a:pt x="1001" y="4003"/>
                  </a:lnTo>
                  <a:lnTo>
                    <a:pt x="1001" y="5004"/>
                  </a:lnTo>
                  <a:lnTo>
                    <a:pt x="0" y="5004"/>
                  </a:lnTo>
                  <a:lnTo>
                    <a:pt x="0" y="6005"/>
                  </a:lnTo>
                  <a:lnTo>
                    <a:pt x="0" y="7005"/>
                  </a:lnTo>
                  <a:lnTo>
                    <a:pt x="0" y="8006"/>
                  </a:lnTo>
                  <a:lnTo>
                    <a:pt x="0" y="10007"/>
                  </a:lnTo>
                  <a:lnTo>
                    <a:pt x="1001" y="10007"/>
                  </a:lnTo>
                  <a:lnTo>
                    <a:pt x="1001" y="11008"/>
                  </a:lnTo>
                  <a:lnTo>
                    <a:pt x="2002" y="11008"/>
                  </a:lnTo>
                  <a:lnTo>
                    <a:pt x="2002" y="12009"/>
                  </a:lnTo>
                  <a:lnTo>
                    <a:pt x="3003" y="12009"/>
                  </a:lnTo>
                  <a:lnTo>
                    <a:pt x="3003" y="13010"/>
                  </a:lnTo>
                  <a:lnTo>
                    <a:pt x="4003" y="13010"/>
                  </a:lnTo>
                  <a:lnTo>
                    <a:pt x="4003" y="15011"/>
                  </a:lnTo>
                  <a:lnTo>
                    <a:pt x="4003" y="16012"/>
                  </a:lnTo>
                  <a:lnTo>
                    <a:pt x="14077" y="16012"/>
                  </a:lnTo>
                  <a:lnTo>
                    <a:pt x="14077" y="13010"/>
                  </a:lnTo>
                  <a:lnTo>
                    <a:pt x="15078" y="13010"/>
                  </a:lnTo>
                  <a:lnTo>
                    <a:pt x="15078" y="10041"/>
                  </a:lnTo>
                  <a:lnTo>
                    <a:pt x="16079" y="10041"/>
                  </a:lnTo>
                  <a:lnTo>
                    <a:pt x="16079" y="3002"/>
                  </a:lnTo>
                  <a:lnTo>
                    <a:pt x="15078" y="3002"/>
                  </a:lnTo>
                  <a:lnTo>
                    <a:pt x="15078" y="2002"/>
                  </a:lnTo>
                  <a:lnTo>
                    <a:pt x="15078" y="1001"/>
                  </a:lnTo>
                  <a:lnTo>
                    <a:pt x="14077" y="1001"/>
                  </a:lnTo>
                  <a:lnTo>
                    <a:pt x="14077" y="0"/>
                  </a:lnTo>
                  <a:lnTo>
                    <a:pt x="13076" y="0"/>
                  </a:lnTo>
                  <a:lnTo>
                    <a:pt x="13076" y="1001"/>
                  </a:lnTo>
                  <a:lnTo>
                    <a:pt x="12076" y="1001"/>
                  </a:lnTo>
                  <a:lnTo>
                    <a:pt x="12076" y="0"/>
                  </a:lnTo>
                  <a:lnTo>
                    <a:pt x="10074" y="0"/>
                  </a:lnTo>
                  <a:lnTo>
                    <a:pt x="10074" y="1001"/>
                  </a:lnTo>
                  <a:lnTo>
                    <a:pt x="9074" y="1001"/>
                  </a:lnTo>
                  <a:lnTo>
                    <a:pt x="9074" y="0"/>
                  </a:lnTo>
                  <a:lnTo>
                    <a:pt x="7072" y="0"/>
                  </a:lnTo>
                  <a:lnTo>
                    <a:pt x="7072" y="1001"/>
                  </a:lnTo>
                  <a:lnTo>
                    <a:pt x="6071" y="1001"/>
                  </a:lnTo>
                  <a:lnTo>
                    <a:pt x="60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3431946"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3358283" y="4366621"/>
              <a:ext cx="36869" cy="73664"/>
            </a:xfrm>
            <a:custGeom>
              <a:avLst/>
              <a:gdLst/>
              <a:ahLst/>
              <a:cxnLst/>
              <a:rect l="l" t="t" r="r" b="b"/>
              <a:pathLst>
                <a:path w="1002" h="2002" extrusionOk="0">
                  <a:moveTo>
                    <a:pt x="1" y="0"/>
                  </a:moveTo>
                  <a:lnTo>
                    <a:pt x="1" y="1001"/>
                  </a:lnTo>
                  <a:lnTo>
                    <a:pt x="1"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3246610"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3468741" y="4440248"/>
              <a:ext cx="36869" cy="259000"/>
            </a:xfrm>
            <a:custGeom>
              <a:avLst/>
              <a:gdLst/>
              <a:ahLst/>
              <a:cxnLst/>
              <a:rect l="l" t="t" r="r" b="b"/>
              <a:pathLst>
                <a:path w="1002" h="7039" extrusionOk="0">
                  <a:moveTo>
                    <a:pt x="1" y="0"/>
                  </a:moveTo>
                  <a:lnTo>
                    <a:pt x="1" y="7039"/>
                  </a:lnTo>
                  <a:lnTo>
                    <a:pt x="1002" y="7039"/>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3431946" y="4699210"/>
              <a:ext cx="36832" cy="110495"/>
            </a:xfrm>
            <a:custGeom>
              <a:avLst/>
              <a:gdLst/>
              <a:ahLst/>
              <a:cxnLst/>
              <a:rect l="l" t="t" r="r" b="b"/>
              <a:pathLst>
                <a:path w="1001" h="3003" extrusionOk="0">
                  <a:moveTo>
                    <a:pt x="0" y="1"/>
                  </a:moveTo>
                  <a:lnTo>
                    <a:pt x="0" y="3003"/>
                  </a:lnTo>
                  <a:lnTo>
                    <a:pt x="1001" y="3003"/>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062488" y="4810920"/>
              <a:ext cx="369495" cy="110495"/>
            </a:xfrm>
            <a:custGeom>
              <a:avLst/>
              <a:gdLst/>
              <a:ahLst/>
              <a:cxnLst/>
              <a:rect l="l" t="t" r="r" b="b"/>
              <a:pathLst>
                <a:path w="10042" h="3003" extrusionOk="0">
                  <a:moveTo>
                    <a:pt x="1" y="0"/>
                  </a:moveTo>
                  <a:lnTo>
                    <a:pt x="1" y="2002"/>
                  </a:lnTo>
                  <a:lnTo>
                    <a:pt x="1" y="3002"/>
                  </a:lnTo>
                  <a:lnTo>
                    <a:pt x="10041" y="3002"/>
                  </a:lnTo>
                  <a:lnTo>
                    <a:pt x="10041" y="0"/>
                  </a:lnTo>
                  <a:lnTo>
                    <a:pt x="9040" y="0"/>
                  </a:lnTo>
                  <a:lnTo>
                    <a:pt x="904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2950815" y="4366621"/>
              <a:ext cx="111710" cy="222168"/>
            </a:xfrm>
            <a:custGeom>
              <a:avLst/>
              <a:gdLst/>
              <a:ahLst/>
              <a:cxnLst/>
              <a:rect l="l" t="t" r="r" b="b"/>
              <a:pathLst>
                <a:path w="3036" h="6038" extrusionOk="0">
                  <a:moveTo>
                    <a:pt x="2002" y="0"/>
                  </a:moveTo>
                  <a:lnTo>
                    <a:pt x="2002" y="1001"/>
                  </a:lnTo>
                  <a:lnTo>
                    <a:pt x="2002" y="2001"/>
                  </a:lnTo>
                  <a:lnTo>
                    <a:pt x="2002" y="3002"/>
                  </a:lnTo>
                  <a:lnTo>
                    <a:pt x="0" y="3002"/>
                  </a:lnTo>
                  <a:lnTo>
                    <a:pt x="0" y="4036"/>
                  </a:lnTo>
                  <a:lnTo>
                    <a:pt x="2002" y="4036"/>
                  </a:lnTo>
                  <a:lnTo>
                    <a:pt x="2002" y="5037"/>
                  </a:lnTo>
                  <a:lnTo>
                    <a:pt x="2002" y="6038"/>
                  </a:lnTo>
                  <a:lnTo>
                    <a:pt x="3036" y="6038"/>
                  </a:lnTo>
                  <a:lnTo>
                    <a:pt x="3036" y="5037"/>
                  </a:lnTo>
                  <a:lnTo>
                    <a:pt x="3036" y="4036"/>
                  </a:lnTo>
                  <a:lnTo>
                    <a:pt x="3036" y="3002"/>
                  </a:lnTo>
                  <a:lnTo>
                    <a:pt x="3036" y="2001"/>
                  </a:lnTo>
                  <a:lnTo>
                    <a:pt x="3036" y="1001"/>
                  </a:lnTo>
                  <a:lnTo>
                    <a:pt x="3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136151"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062488"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172946"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283405" y="4329790"/>
              <a:ext cx="74915" cy="36832"/>
            </a:xfrm>
            <a:custGeom>
              <a:avLst/>
              <a:gdLst/>
              <a:ahLst/>
              <a:cxnLst/>
              <a:rect l="l" t="t" r="r" b="b"/>
              <a:pathLst>
                <a:path w="2036" h="1001" extrusionOk="0">
                  <a:moveTo>
                    <a:pt x="1" y="0"/>
                  </a:moveTo>
                  <a:lnTo>
                    <a:pt x="1" y="1001"/>
                  </a:lnTo>
                  <a:lnTo>
                    <a:pt x="2036" y="1001"/>
                  </a:lnTo>
                  <a:lnTo>
                    <a:pt x="2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395114" y="4329790"/>
              <a:ext cx="36869" cy="36832"/>
            </a:xfrm>
            <a:custGeom>
              <a:avLst/>
              <a:gdLst/>
              <a:ahLst/>
              <a:cxnLst/>
              <a:rect l="l" t="t" r="r" b="b"/>
              <a:pathLst>
                <a:path w="1002"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913983" y="4515125"/>
              <a:ext cx="148541" cy="295832"/>
            </a:xfrm>
            <a:custGeom>
              <a:avLst/>
              <a:gdLst/>
              <a:ahLst/>
              <a:cxnLst/>
              <a:rect l="l" t="t" r="r" b="b"/>
              <a:pathLst>
                <a:path w="4037" h="8040" extrusionOk="0">
                  <a:moveTo>
                    <a:pt x="0" y="0"/>
                  </a:moveTo>
                  <a:lnTo>
                    <a:pt x="0" y="1001"/>
                  </a:lnTo>
                  <a:lnTo>
                    <a:pt x="0" y="2002"/>
                  </a:lnTo>
                  <a:lnTo>
                    <a:pt x="0" y="3002"/>
                  </a:lnTo>
                  <a:lnTo>
                    <a:pt x="0" y="5004"/>
                  </a:lnTo>
                  <a:lnTo>
                    <a:pt x="1001" y="5004"/>
                  </a:lnTo>
                  <a:lnTo>
                    <a:pt x="1001" y="6005"/>
                  </a:lnTo>
                  <a:lnTo>
                    <a:pt x="2002" y="6005"/>
                  </a:lnTo>
                  <a:lnTo>
                    <a:pt x="2002" y="7005"/>
                  </a:lnTo>
                  <a:lnTo>
                    <a:pt x="3003" y="7005"/>
                  </a:lnTo>
                  <a:lnTo>
                    <a:pt x="3003" y="8039"/>
                  </a:lnTo>
                  <a:lnTo>
                    <a:pt x="4037" y="8039"/>
                  </a:lnTo>
                  <a:lnTo>
                    <a:pt x="4037" y="6005"/>
                  </a:lnTo>
                  <a:lnTo>
                    <a:pt x="3003" y="6005"/>
                  </a:lnTo>
                  <a:lnTo>
                    <a:pt x="3003" y="5004"/>
                  </a:lnTo>
                  <a:lnTo>
                    <a:pt x="2002" y="5004"/>
                  </a:lnTo>
                  <a:lnTo>
                    <a:pt x="2002" y="4003"/>
                  </a:lnTo>
                  <a:lnTo>
                    <a:pt x="1001" y="4003"/>
                  </a:lnTo>
                  <a:lnTo>
                    <a:pt x="1001" y="3002"/>
                  </a:lnTo>
                  <a:lnTo>
                    <a:pt x="1001" y="2002"/>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1EF34116-461E-4000-F5F4-11D0B05E05B2}"/>
              </a:ext>
            </a:extLst>
          </p:cNvPr>
          <p:cNvSpPr txBox="1"/>
          <p:nvPr/>
        </p:nvSpPr>
        <p:spPr>
          <a:xfrm>
            <a:off x="8763562" y="4723941"/>
            <a:ext cx="284052" cy="307777"/>
          </a:xfrm>
          <a:prstGeom prst="rect">
            <a:avLst/>
          </a:prstGeom>
          <a:noFill/>
        </p:spPr>
        <p:txBody>
          <a:bodyPr wrap="none" rtlCol="0">
            <a:spAutoFit/>
          </a:bodyPr>
          <a:lstStyle/>
          <a:p>
            <a:r>
              <a:rPr lang="en-GB"/>
              <a:t>4</a:t>
            </a:r>
          </a:p>
        </p:txBody>
      </p:sp>
    </p:spTree>
    <p:extLst>
      <p:ext uri="{BB962C8B-B14F-4D97-AF65-F5344CB8AC3E}">
        <p14:creationId xmlns:p14="http://schemas.microsoft.com/office/powerpoint/2010/main" val="308502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3"/>
          <p:cNvSpPr/>
          <p:nvPr/>
        </p:nvSpPr>
        <p:spPr>
          <a:xfrm>
            <a:off x="315644" y="1159068"/>
            <a:ext cx="8447918" cy="353940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Additional Requirements</a:t>
            </a:r>
            <a:endParaRPr dirty="0"/>
          </a:p>
        </p:txBody>
      </p:sp>
      <p:sp>
        <p:nvSpPr>
          <p:cNvPr id="928" name="Google Shape;928;p43"/>
          <p:cNvSpPr txBox="1">
            <a:spLocks noGrp="1"/>
          </p:cNvSpPr>
          <p:nvPr>
            <p:ph type="subTitle" idx="1"/>
          </p:nvPr>
        </p:nvSpPr>
        <p:spPr>
          <a:xfrm>
            <a:off x="366536" y="1495811"/>
            <a:ext cx="8397026" cy="2874421"/>
          </a:xfrm>
          <a:prstGeom prst="rect">
            <a:avLst/>
          </a:prstGeom>
        </p:spPr>
        <p:txBody>
          <a:bodyPr spcFirstLastPara="1" wrap="square" lIns="91425" tIns="91425" rIns="91425" bIns="91425" anchor="ctr" anchorCtr="0">
            <a:noAutofit/>
          </a:bodyPr>
          <a:lstStyle/>
          <a:p>
            <a:pPr indent="-457200">
              <a:buFont typeface="+mj-lt"/>
              <a:buAutoNum type="arabicPeriod"/>
            </a:pPr>
            <a:r>
              <a:rPr lang="en-US" sz="2000" dirty="0"/>
              <a:t>Intuitive and user-friendly website design for easy navigation and access to information;</a:t>
            </a:r>
          </a:p>
          <a:p>
            <a:pPr indent="-457200">
              <a:buFont typeface="+mj-lt"/>
              <a:buAutoNum type="arabicPeriod"/>
            </a:pPr>
            <a:r>
              <a:rPr lang="en-US" sz="2000" dirty="0"/>
              <a:t>Proactive sensor calibration;</a:t>
            </a:r>
          </a:p>
          <a:p>
            <a:pPr indent="-457200">
              <a:buFont typeface="+mj-lt"/>
              <a:buAutoNum type="arabicPeriod"/>
            </a:pPr>
            <a:r>
              <a:rPr lang="en-US" sz="2000" dirty="0"/>
              <a:t>Adding more sensors to gather more data from the equipment (ex: Temperature sensor, Water sensor, </a:t>
            </a:r>
            <a:r>
              <a:rPr lang="en-US" sz="2000" dirty="0" err="1"/>
              <a:t>etc</a:t>
            </a:r>
            <a:r>
              <a:rPr lang="en-US" sz="2000" dirty="0"/>
              <a:t>)</a:t>
            </a:r>
          </a:p>
        </p:txBody>
      </p:sp>
      <p:grpSp>
        <p:nvGrpSpPr>
          <p:cNvPr id="931" name="Google Shape;931;p43"/>
          <p:cNvGrpSpPr/>
          <p:nvPr/>
        </p:nvGrpSpPr>
        <p:grpSpPr>
          <a:xfrm>
            <a:off x="7762113" y="4447389"/>
            <a:ext cx="502173" cy="502172"/>
            <a:chOff x="2913983" y="4329790"/>
            <a:chExt cx="591627" cy="591626"/>
          </a:xfrm>
        </p:grpSpPr>
        <p:sp>
          <p:nvSpPr>
            <p:cNvPr id="932" name="Google Shape;932;p43"/>
            <p:cNvSpPr/>
            <p:nvPr/>
          </p:nvSpPr>
          <p:spPr>
            <a:xfrm>
              <a:off x="2913983" y="4329790"/>
              <a:ext cx="591627" cy="589162"/>
            </a:xfrm>
            <a:custGeom>
              <a:avLst/>
              <a:gdLst/>
              <a:ahLst/>
              <a:cxnLst/>
              <a:rect l="l" t="t" r="r" b="b"/>
              <a:pathLst>
                <a:path w="16079" h="16012" extrusionOk="0">
                  <a:moveTo>
                    <a:pt x="4070" y="0"/>
                  </a:moveTo>
                  <a:lnTo>
                    <a:pt x="4070" y="1001"/>
                  </a:lnTo>
                  <a:lnTo>
                    <a:pt x="3069" y="1001"/>
                  </a:lnTo>
                  <a:lnTo>
                    <a:pt x="3069" y="2002"/>
                  </a:lnTo>
                  <a:lnTo>
                    <a:pt x="3069" y="3002"/>
                  </a:lnTo>
                  <a:lnTo>
                    <a:pt x="3069" y="4003"/>
                  </a:lnTo>
                  <a:lnTo>
                    <a:pt x="1001" y="4003"/>
                  </a:lnTo>
                  <a:lnTo>
                    <a:pt x="1001" y="5004"/>
                  </a:lnTo>
                  <a:lnTo>
                    <a:pt x="0" y="5004"/>
                  </a:lnTo>
                  <a:lnTo>
                    <a:pt x="0" y="6005"/>
                  </a:lnTo>
                  <a:lnTo>
                    <a:pt x="0" y="7005"/>
                  </a:lnTo>
                  <a:lnTo>
                    <a:pt x="0" y="8006"/>
                  </a:lnTo>
                  <a:lnTo>
                    <a:pt x="0" y="10007"/>
                  </a:lnTo>
                  <a:lnTo>
                    <a:pt x="1001" y="10007"/>
                  </a:lnTo>
                  <a:lnTo>
                    <a:pt x="1001" y="11008"/>
                  </a:lnTo>
                  <a:lnTo>
                    <a:pt x="2002" y="11008"/>
                  </a:lnTo>
                  <a:lnTo>
                    <a:pt x="2002" y="12009"/>
                  </a:lnTo>
                  <a:lnTo>
                    <a:pt x="3003" y="12009"/>
                  </a:lnTo>
                  <a:lnTo>
                    <a:pt x="3003" y="13010"/>
                  </a:lnTo>
                  <a:lnTo>
                    <a:pt x="4003" y="13010"/>
                  </a:lnTo>
                  <a:lnTo>
                    <a:pt x="4003" y="15011"/>
                  </a:lnTo>
                  <a:lnTo>
                    <a:pt x="4003" y="16012"/>
                  </a:lnTo>
                  <a:lnTo>
                    <a:pt x="14077" y="16012"/>
                  </a:lnTo>
                  <a:lnTo>
                    <a:pt x="14077" y="13010"/>
                  </a:lnTo>
                  <a:lnTo>
                    <a:pt x="15078" y="13010"/>
                  </a:lnTo>
                  <a:lnTo>
                    <a:pt x="15078" y="10041"/>
                  </a:lnTo>
                  <a:lnTo>
                    <a:pt x="16079" y="10041"/>
                  </a:lnTo>
                  <a:lnTo>
                    <a:pt x="16079" y="3002"/>
                  </a:lnTo>
                  <a:lnTo>
                    <a:pt x="15078" y="3002"/>
                  </a:lnTo>
                  <a:lnTo>
                    <a:pt x="15078" y="2002"/>
                  </a:lnTo>
                  <a:lnTo>
                    <a:pt x="15078" y="1001"/>
                  </a:lnTo>
                  <a:lnTo>
                    <a:pt x="14077" y="1001"/>
                  </a:lnTo>
                  <a:lnTo>
                    <a:pt x="14077" y="0"/>
                  </a:lnTo>
                  <a:lnTo>
                    <a:pt x="13076" y="0"/>
                  </a:lnTo>
                  <a:lnTo>
                    <a:pt x="13076" y="1001"/>
                  </a:lnTo>
                  <a:lnTo>
                    <a:pt x="12076" y="1001"/>
                  </a:lnTo>
                  <a:lnTo>
                    <a:pt x="12076" y="0"/>
                  </a:lnTo>
                  <a:lnTo>
                    <a:pt x="10074" y="0"/>
                  </a:lnTo>
                  <a:lnTo>
                    <a:pt x="10074" y="1001"/>
                  </a:lnTo>
                  <a:lnTo>
                    <a:pt x="9074" y="1001"/>
                  </a:lnTo>
                  <a:lnTo>
                    <a:pt x="9074" y="0"/>
                  </a:lnTo>
                  <a:lnTo>
                    <a:pt x="7072" y="0"/>
                  </a:lnTo>
                  <a:lnTo>
                    <a:pt x="7072" y="1001"/>
                  </a:lnTo>
                  <a:lnTo>
                    <a:pt x="6071" y="1001"/>
                  </a:lnTo>
                  <a:lnTo>
                    <a:pt x="60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3431946"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3358283" y="4366621"/>
              <a:ext cx="36869" cy="73664"/>
            </a:xfrm>
            <a:custGeom>
              <a:avLst/>
              <a:gdLst/>
              <a:ahLst/>
              <a:cxnLst/>
              <a:rect l="l" t="t" r="r" b="b"/>
              <a:pathLst>
                <a:path w="1002" h="2002" extrusionOk="0">
                  <a:moveTo>
                    <a:pt x="1" y="0"/>
                  </a:moveTo>
                  <a:lnTo>
                    <a:pt x="1" y="1001"/>
                  </a:lnTo>
                  <a:lnTo>
                    <a:pt x="1"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3246610"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3468741" y="4440248"/>
              <a:ext cx="36869" cy="259000"/>
            </a:xfrm>
            <a:custGeom>
              <a:avLst/>
              <a:gdLst/>
              <a:ahLst/>
              <a:cxnLst/>
              <a:rect l="l" t="t" r="r" b="b"/>
              <a:pathLst>
                <a:path w="1002" h="7039" extrusionOk="0">
                  <a:moveTo>
                    <a:pt x="1" y="0"/>
                  </a:moveTo>
                  <a:lnTo>
                    <a:pt x="1" y="7039"/>
                  </a:lnTo>
                  <a:lnTo>
                    <a:pt x="1002" y="7039"/>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3431946" y="4699210"/>
              <a:ext cx="36832" cy="110495"/>
            </a:xfrm>
            <a:custGeom>
              <a:avLst/>
              <a:gdLst/>
              <a:ahLst/>
              <a:cxnLst/>
              <a:rect l="l" t="t" r="r" b="b"/>
              <a:pathLst>
                <a:path w="1001" h="3003" extrusionOk="0">
                  <a:moveTo>
                    <a:pt x="0" y="1"/>
                  </a:moveTo>
                  <a:lnTo>
                    <a:pt x="0" y="3003"/>
                  </a:lnTo>
                  <a:lnTo>
                    <a:pt x="1001" y="3003"/>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062488" y="4810920"/>
              <a:ext cx="369495" cy="110495"/>
            </a:xfrm>
            <a:custGeom>
              <a:avLst/>
              <a:gdLst/>
              <a:ahLst/>
              <a:cxnLst/>
              <a:rect l="l" t="t" r="r" b="b"/>
              <a:pathLst>
                <a:path w="10042" h="3003" extrusionOk="0">
                  <a:moveTo>
                    <a:pt x="1" y="0"/>
                  </a:moveTo>
                  <a:lnTo>
                    <a:pt x="1" y="2002"/>
                  </a:lnTo>
                  <a:lnTo>
                    <a:pt x="1" y="3002"/>
                  </a:lnTo>
                  <a:lnTo>
                    <a:pt x="10041" y="3002"/>
                  </a:lnTo>
                  <a:lnTo>
                    <a:pt x="10041" y="0"/>
                  </a:lnTo>
                  <a:lnTo>
                    <a:pt x="9040" y="0"/>
                  </a:lnTo>
                  <a:lnTo>
                    <a:pt x="904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2950815" y="4366621"/>
              <a:ext cx="111710" cy="222168"/>
            </a:xfrm>
            <a:custGeom>
              <a:avLst/>
              <a:gdLst/>
              <a:ahLst/>
              <a:cxnLst/>
              <a:rect l="l" t="t" r="r" b="b"/>
              <a:pathLst>
                <a:path w="3036" h="6038" extrusionOk="0">
                  <a:moveTo>
                    <a:pt x="2002" y="0"/>
                  </a:moveTo>
                  <a:lnTo>
                    <a:pt x="2002" y="1001"/>
                  </a:lnTo>
                  <a:lnTo>
                    <a:pt x="2002" y="2001"/>
                  </a:lnTo>
                  <a:lnTo>
                    <a:pt x="2002" y="3002"/>
                  </a:lnTo>
                  <a:lnTo>
                    <a:pt x="0" y="3002"/>
                  </a:lnTo>
                  <a:lnTo>
                    <a:pt x="0" y="4036"/>
                  </a:lnTo>
                  <a:lnTo>
                    <a:pt x="2002" y="4036"/>
                  </a:lnTo>
                  <a:lnTo>
                    <a:pt x="2002" y="5037"/>
                  </a:lnTo>
                  <a:lnTo>
                    <a:pt x="2002" y="6038"/>
                  </a:lnTo>
                  <a:lnTo>
                    <a:pt x="3036" y="6038"/>
                  </a:lnTo>
                  <a:lnTo>
                    <a:pt x="3036" y="5037"/>
                  </a:lnTo>
                  <a:lnTo>
                    <a:pt x="3036" y="4036"/>
                  </a:lnTo>
                  <a:lnTo>
                    <a:pt x="3036" y="3002"/>
                  </a:lnTo>
                  <a:lnTo>
                    <a:pt x="3036" y="2001"/>
                  </a:lnTo>
                  <a:lnTo>
                    <a:pt x="3036" y="1001"/>
                  </a:lnTo>
                  <a:lnTo>
                    <a:pt x="3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136151"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062488"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172946"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283405" y="4329790"/>
              <a:ext cx="74915" cy="36832"/>
            </a:xfrm>
            <a:custGeom>
              <a:avLst/>
              <a:gdLst/>
              <a:ahLst/>
              <a:cxnLst/>
              <a:rect l="l" t="t" r="r" b="b"/>
              <a:pathLst>
                <a:path w="2036" h="1001" extrusionOk="0">
                  <a:moveTo>
                    <a:pt x="1" y="0"/>
                  </a:moveTo>
                  <a:lnTo>
                    <a:pt x="1" y="1001"/>
                  </a:lnTo>
                  <a:lnTo>
                    <a:pt x="2036" y="1001"/>
                  </a:lnTo>
                  <a:lnTo>
                    <a:pt x="2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395114" y="4329790"/>
              <a:ext cx="36869" cy="36832"/>
            </a:xfrm>
            <a:custGeom>
              <a:avLst/>
              <a:gdLst/>
              <a:ahLst/>
              <a:cxnLst/>
              <a:rect l="l" t="t" r="r" b="b"/>
              <a:pathLst>
                <a:path w="1002"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913983" y="4515125"/>
              <a:ext cx="148541" cy="295832"/>
            </a:xfrm>
            <a:custGeom>
              <a:avLst/>
              <a:gdLst/>
              <a:ahLst/>
              <a:cxnLst/>
              <a:rect l="l" t="t" r="r" b="b"/>
              <a:pathLst>
                <a:path w="4037" h="8040" extrusionOk="0">
                  <a:moveTo>
                    <a:pt x="0" y="0"/>
                  </a:moveTo>
                  <a:lnTo>
                    <a:pt x="0" y="1001"/>
                  </a:lnTo>
                  <a:lnTo>
                    <a:pt x="0" y="2002"/>
                  </a:lnTo>
                  <a:lnTo>
                    <a:pt x="0" y="3002"/>
                  </a:lnTo>
                  <a:lnTo>
                    <a:pt x="0" y="5004"/>
                  </a:lnTo>
                  <a:lnTo>
                    <a:pt x="1001" y="5004"/>
                  </a:lnTo>
                  <a:lnTo>
                    <a:pt x="1001" y="6005"/>
                  </a:lnTo>
                  <a:lnTo>
                    <a:pt x="2002" y="6005"/>
                  </a:lnTo>
                  <a:lnTo>
                    <a:pt x="2002" y="7005"/>
                  </a:lnTo>
                  <a:lnTo>
                    <a:pt x="3003" y="7005"/>
                  </a:lnTo>
                  <a:lnTo>
                    <a:pt x="3003" y="8039"/>
                  </a:lnTo>
                  <a:lnTo>
                    <a:pt x="4037" y="8039"/>
                  </a:lnTo>
                  <a:lnTo>
                    <a:pt x="4037" y="6005"/>
                  </a:lnTo>
                  <a:lnTo>
                    <a:pt x="3003" y="6005"/>
                  </a:lnTo>
                  <a:lnTo>
                    <a:pt x="3003" y="5004"/>
                  </a:lnTo>
                  <a:lnTo>
                    <a:pt x="2002" y="5004"/>
                  </a:lnTo>
                  <a:lnTo>
                    <a:pt x="2002" y="4003"/>
                  </a:lnTo>
                  <a:lnTo>
                    <a:pt x="1001" y="4003"/>
                  </a:lnTo>
                  <a:lnTo>
                    <a:pt x="1001" y="3002"/>
                  </a:lnTo>
                  <a:lnTo>
                    <a:pt x="1001" y="2002"/>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1EF34116-461E-4000-F5F4-11D0B05E05B2}"/>
              </a:ext>
            </a:extLst>
          </p:cNvPr>
          <p:cNvSpPr txBox="1"/>
          <p:nvPr/>
        </p:nvSpPr>
        <p:spPr>
          <a:xfrm>
            <a:off x="8763562" y="4723941"/>
            <a:ext cx="284052" cy="307777"/>
          </a:xfrm>
          <a:prstGeom prst="rect">
            <a:avLst/>
          </a:prstGeom>
          <a:noFill/>
        </p:spPr>
        <p:txBody>
          <a:bodyPr wrap="none" rtlCol="0">
            <a:spAutoFit/>
          </a:bodyPr>
          <a:lstStyle/>
          <a:p>
            <a:r>
              <a:rPr lang="en-GB"/>
              <a:t>4</a:t>
            </a:r>
          </a:p>
        </p:txBody>
      </p:sp>
    </p:spTree>
    <p:extLst>
      <p:ext uri="{BB962C8B-B14F-4D97-AF65-F5344CB8AC3E}">
        <p14:creationId xmlns:p14="http://schemas.microsoft.com/office/powerpoint/2010/main" val="559936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31901-5A0E-E41D-A174-A623DC23402D}"/>
              </a:ext>
            </a:extLst>
          </p:cNvPr>
          <p:cNvSpPr>
            <a:spLocks noGrp="1"/>
          </p:cNvSpPr>
          <p:nvPr>
            <p:ph type="title"/>
          </p:nvPr>
        </p:nvSpPr>
        <p:spPr/>
        <p:txBody>
          <a:bodyPr/>
          <a:lstStyle/>
          <a:p>
            <a:r>
              <a:rPr lang="en-US" dirty="0" err="1"/>
              <a:t>SmartDoorLock</a:t>
            </a:r>
            <a:r>
              <a:rPr lang="en-US" dirty="0"/>
              <a:t>-IoT</a:t>
            </a:r>
          </a:p>
        </p:txBody>
      </p:sp>
      <p:sp>
        <p:nvSpPr>
          <p:cNvPr id="3" name="Title 2">
            <a:extLst>
              <a:ext uri="{FF2B5EF4-FFF2-40B4-BE49-F238E27FC236}">
                <a16:creationId xmlns:a16="http://schemas.microsoft.com/office/drawing/2014/main" id="{DE86E718-00C1-BE4D-B0F6-399516478FAF}"/>
              </a:ext>
            </a:extLst>
          </p:cNvPr>
          <p:cNvSpPr>
            <a:spLocks noGrp="1"/>
          </p:cNvSpPr>
          <p:nvPr>
            <p:ph type="title" idx="2"/>
          </p:nvPr>
        </p:nvSpPr>
        <p:spPr>
          <a:xfrm>
            <a:off x="715100" y="1284975"/>
            <a:ext cx="5262275" cy="857675"/>
          </a:xfrm>
        </p:spPr>
        <p:txBody>
          <a:bodyPr/>
          <a:lstStyle/>
          <a:p>
            <a:r>
              <a:rPr lang="en-US" dirty="0"/>
              <a:t>Previous work</a:t>
            </a:r>
          </a:p>
        </p:txBody>
      </p:sp>
      <p:sp>
        <p:nvSpPr>
          <p:cNvPr id="4" name="Subtitle 3">
            <a:extLst>
              <a:ext uri="{FF2B5EF4-FFF2-40B4-BE49-F238E27FC236}">
                <a16:creationId xmlns:a16="http://schemas.microsoft.com/office/drawing/2014/main" id="{FFB32DD2-C9E8-7584-74F9-7D7CCDCC9CE6}"/>
              </a:ext>
            </a:extLst>
          </p:cNvPr>
          <p:cNvSpPr>
            <a:spLocks noGrp="1"/>
          </p:cNvSpPr>
          <p:nvPr>
            <p:ph type="subTitle" idx="1"/>
          </p:nvPr>
        </p:nvSpPr>
        <p:spPr>
          <a:xfrm>
            <a:off x="540475" y="3506288"/>
            <a:ext cx="6445687" cy="309600"/>
          </a:xfrm>
        </p:spPr>
        <p:txBody>
          <a:bodyPr/>
          <a:lstStyle/>
          <a:p>
            <a:r>
              <a:rPr lang="en-US"/>
              <a:t>https://github.com/bernardocmarques/SmartDoorLock-IoT</a:t>
            </a:r>
          </a:p>
        </p:txBody>
      </p:sp>
      <p:sp>
        <p:nvSpPr>
          <p:cNvPr id="5" name="CaixaDeTexto 4">
            <a:extLst>
              <a:ext uri="{FF2B5EF4-FFF2-40B4-BE49-F238E27FC236}">
                <a16:creationId xmlns:a16="http://schemas.microsoft.com/office/drawing/2014/main" id="{256C7123-D472-D6BB-1EDB-74D2C4A165C3}"/>
              </a:ext>
            </a:extLst>
          </p:cNvPr>
          <p:cNvSpPr txBox="1"/>
          <p:nvPr/>
        </p:nvSpPr>
        <p:spPr>
          <a:xfrm>
            <a:off x="8763562" y="4723941"/>
            <a:ext cx="284052" cy="307777"/>
          </a:xfrm>
          <a:prstGeom prst="rect">
            <a:avLst/>
          </a:prstGeom>
          <a:noFill/>
        </p:spPr>
        <p:txBody>
          <a:bodyPr wrap="none" rtlCol="0">
            <a:spAutoFit/>
          </a:bodyPr>
          <a:lstStyle/>
          <a:p>
            <a:r>
              <a:rPr lang="en-GB"/>
              <a:t>5</a:t>
            </a:r>
          </a:p>
        </p:txBody>
      </p:sp>
    </p:spTree>
    <p:extLst>
      <p:ext uri="{BB962C8B-B14F-4D97-AF65-F5344CB8AC3E}">
        <p14:creationId xmlns:p14="http://schemas.microsoft.com/office/powerpoint/2010/main" val="889712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687890" y="636579"/>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Background – MCU </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10" name="Imagem 9" descr="Uma imagem com eletrónica, Componente eletrónico, Componente de circuito, circuito&#10;&#10;Descrição gerada automaticamente">
            <a:extLst>
              <a:ext uri="{FF2B5EF4-FFF2-40B4-BE49-F238E27FC236}">
                <a16:creationId xmlns:a16="http://schemas.microsoft.com/office/drawing/2014/main" id="{94089913-222D-C69C-9A61-2FD8AA5334E9}"/>
              </a:ext>
            </a:extLst>
          </p:cNvPr>
          <p:cNvPicPr>
            <a:picLocks noChangeAspect="1"/>
          </p:cNvPicPr>
          <p:nvPr/>
        </p:nvPicPr>
        <p:blipFill>
          <a:blip r:embed="rId3"/>
          <a:stretch>
            <a:fillRect/>
          </a:stretch>
        </p:blipFill>
        <p:spPr>
          <a:xfrm>
            <a:off x="658468" y="1778192"/>
            <a:ext cx="891775" cy="2176846"/>
          </a:xfrm>
          <a:prstGeom prst="rect">
            <a:avLst/>
          </a:prstGeom>
        </p:spPr>
      </p:pic>
      <p:pic>
        <p:nvPicPr>
          <p:cNvPr id="6" name="Imagem 5" descr="Uma imagem com Gráficos, logótipo, Tipo de letra, design gráfico&#10;&#10;Descrição gerada automaticamente">
            <a:extLst>
              <a:ext uri="{FF2B5EF4-FFF2-40B4-BE49-F238E27FC236}">
                <a16:creationId xmlns:a16="http://schemas.microsoft.com/office/drawing/2014/main" id="{BAF22B78-D0A7-CCB7-1671-71065813C9AF}"/>
              </a:ext>
            </a:extLst>
          </p:cNvPr>
          <p:cNvPicPr>
            <a:picLocks noChangeAspect="1"/>
          </p:cNvPicPr>
          <p:nvPr/>
        </p:nvPicPr>
        <p:blipFill>
          <a:blip r:embed="rId4"/>
          <a:stretch>
            <a:fillRect/>
          </a:stretch>
        </p:blipFill>
        <p:spPr>
          <a:xfrm>
            <a:off x="4438347" y="1967787"/>
            <a:ext cx="1736019" cy="1797653"/>
          </a:xfrm>
          <a:prstGeom prst="rect">
            <a:avLst/>
          </a:prstGeom>
        </p:spPr>
      </p:pic>
      <p:sp>
        <p:nvSpPr>
          <p:cNvPr id="11" name="CaixaDeTexto 10">
            <a:extLst>
              <a:ext uri="{FF2B5EF4-FFF2-40B4-BE49-F238E27FC236}">
                <a16:creationId xmlns:a16="http://schemas.microsoft.com/office/drawing/2014/main" id="{D459837F-8102-0824-00BF-D8E4F4128051}"/>
              </a:ext>
            </a:extLst>
          </p:cNvPr>
          <p:cNvSpPr txBox="1"/>
          <p:nvPr/>
        </p:nvSpPr>
        <p:spPr>
          <a:xfrm>
            <a:off x="1572172" y="2174117"/>
            <a:ext cx="2713060" cy="1384995"/>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mj-lt"/>
                <a:cs typeface="Segoe UI" panose="020B0502040204020203" pitchFamily="34" charset="0"/>
              </a:rPr>
              <a:t>Sufficient CPU capabilities for our use case;</a:t>
            </a:r>
          </a:p>
          <a:p>
            <a:pPr marL="285750" indent="-285750">
              <a:buFont typeface="Arial" panose="020B0604020202020204" pitchFamily="34" charset="0"/>
              <a:buChar char="•"/>
            </a:pPr>
            <a:r>
              <a:rPr lang="pt-PT" b="0" i="0" dirty="0" err="1">
                <a:effectLst/>
                <a:latin typeface="+mj-lt"/>
                <a:cs typeface="Segoe UI" panose="020B0502040204020203" pitchFamily="34" charset="0"/>
              </a:rPr>
              <a:t>Built</a:t>
            </a:r>
            <a:r>
              <a:rPr lang="pt-PT" b="0" i="0" dirty="0">
                <a:effectLst/>
                <a:latin typeface="+mj-lt"/>
                <a:cs typeface="Segoe UI" panose="020B0502040204020203" pitchFamily="34" charset="0"/>
              </a:rPr>
              <a:t>-in Wi-Fi </a:t>
            </a:r>
            <a:r>
              <a:rPr lang="pt-PT" b="0" i="0" dirty="0" err="1">
                <a:effectLst/>
                <a:latin typeface="+mj-lt"/>
                <a:cs typeface="Segoe UI" panose="020B0502040204020203" pitchFamily="34" charset="0"/>
              </a:rPr>
              <a:t>modul</a:t>
            </a:r>
            <a:r>
              <a:rPr lang="en-GB" b="0" i="0" dirty="0">
                <a:effectLst/>
                <a:latin typeface="+mj-lt"/>
                <a:cs typeface="Segoe UI" panose="020B0502040204020203" pitchFamily="34" charset="0"/>
              </a:rPr>
              <a:t>e;</a:t>
            </a:r>
          </a:p>
          <a:p>
            <a:pPr marL="285750" indent="-285750">
              <a:buFont typeface="Arial" panose="020B0604020202020204" pitchFamily="34" charset="0"/>
              <a:buChar char="•"/>
            </a:pPr>
            <a:r>
              <a:rPr lang="en-GB" dirty="0">
                <a:latin typeface="+mj-lt"/>
                <a:cs typeface="Segoe UI" panose="020B0502040204020203" pitchFamily="34" charset="0"/>
              </a:rPr>
              <a:t>Low power consumption;</a:t>
            </a:r>
          </a:p>
          <a:p>
            <a:pPr marL="285750" indent="-285750">
              <a:buFont typeface="Arial" panose="020B0604020202020204" pitchFamily="34" charset="0"/>
              <a:buChar char="•"/>
            </a:pPr>
            <a:r>
              <a:rPr lang="en-GB" dirty="0">
                <a:latin typeface="+mj-lt"/>
                <a:cs typeface="Segoe UI" panose="020B0502040204020203" pitchFamily="34" charset="0"/>
              </a:rPr>
              <a:t>Cost-effective.</a:t>
            </a:r>
          </a:p>
          <a:p>
            <a:pPr marL="285750" indent="-285750">
              <a:buFont typeface="Arial" panose="020B0604020202020204" pitchFamily="34" charset="0"/>
              <a:buChar char="•"/>
            </a:pPr>
            <a:endParaRPr lang="en-GB" dirty="0"/>
          </a:p>
        </p:txBody>
      </p:sp>
      <p:sp>
        <p:nvSpPr>
          <p:cNvPr id="12" name="CaixaDeTexto 11">
            <a:extLst>
              <a:ext uri="{FF2B5EF4-FFF2-40B4-BE49-F238E27FC236}">
                <a16:creationId xmlns:a16="http://schemas.microsoft.com/office/drawing/2014/main" id="{5F2E6235-8081-276D-6C20-DF826B9B57B1}"/>
              </a:ext>
            </a:extLst>
          </p:cNvPr>
          <p:cNvSpPr txBox="1"/>
          <p:nvPr/>
        </p:nvSpPr>
        <p:spPr>
          <a:xfrm>
            <a:off x="6327481" y="2066394"/>
            <a:ext cx="2713060" cy="160043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mj-lt"/>
              </a:rPr>
              <a:t>More control over the hardware;</a:t>
            </a:r>
          </a:p>
          <a:p>
            <a:pPr marL="285750" indent="-285750">
              <a:buFont typeface="Arial" panose="020B0604020202020204" pitchFamily="34" charset="0"/>
              <a:buChar char="•"/>
            </a:pPr>
            <a:r>
              <a:rPr lang="en-US" dirty="0">
                <a:latin typeface="+mj-lt"/>
              </a:rPr>
              <a:t>Efficient Wide range of components, libraries, and drivers;</a:t>
            </a:r>
          </a:p>
          <a:p>
            <a:pPr marL="285750" indent="-285750">
              <a:buFont typeface="Arial" panose="020B0604020202020204" pitchFamily="34" charset="0"/>
              <a:buChar char="•"/>
            </a:pPr>
            <a:r>
              <a:rPr lang="en-US" dirty="0">
                <a:latin typeface="+mj-lt"/>
              </a:rPr>
              <a:t>Resource Utilization;</a:t>
            </a:r>
          </a:p>
          <a:p>
            <a:pPr marL="285750" indent="-285750">
              <a:buFont typeface="Arial" panose="020B0604020202020204" pitchFamily="34" charset="0"/>
              <a:buChar char="•"/>
            </a:pPr>
            <a:r>
              <a:rPr lang="en-GB" dirty="0">
                <a:latin typeface="+mj-lt"/>
              </a:rPr>
              <a:t>Extensive Documentation.</a:t>
            </a:r>
          </a:p>
        </p:txBody>
      </p:sp>
    </p:spTree>
    <p:extLst>
      <p:ext uri="{BB962C8B-B14F-4D97-AF65-F5344CB8AC3E}">
        <p14:creationId xmlns:p14="http://schemas.microsoft.com/office/powerpoint/2010/main" val="3730815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2" name="CaixaDeTexto 1">
            <a:extLst>
              <a:ext uri="{FF2B5EF4-FFF2-40B4-BE49-F238E27FC236}">
                <a16:creationId xmlns:a16="http://schemas.microsoft.com/office/drawing/2014/main" id="{0BF6550F-7B26-C601-F16F-75FCA12489C4}"/>
              </a:ext>
            </a:extLst>
          </p:cNvPr>
          <p:cNvSpPr txBox="1"/>
          <p:nvPr/>
        </p:nvSpPr>
        <p:spPr>
          <a:xfrm>
            <a:off x="8763562" y="4723941"/>
            <a:ext cx="383438" cy="307777"/>
          </a:xfrm>
          <a:prstGeom prst="rect">
            <a:avLst/>
          </a:prstGeom>
          <a:noFill/>
        </p:spPr>
        <p:txBody>
          <a:bodyPr wrap="none" rtlCol="0">
            <a:spAutoFit/>
          </a:bodyPr>
          <a:lstStyle/>
          <a:p>
            <a:r>
              <a:rPr lang="en-GB"/>
              <a:t>11</a:t>
            </a:r>
          </a:p>
        </p:txBody>
      </p:sp>
      <p:sp>
        <p:nvSpPr>
          <p:cNvPr id="3" name="Google Shape;744;p39">
            <a:extLst>
              <a:ext uri="{FF2B5EF4-FFF2-40B4-BE49-F238E27FC236}">
                <a16:creationId xmlns:a16="http://schemas.microsoft.com/office/drawing/2014/main" id="{DAC2380C-9F67-2F8E-9019-C6AB29F315B4}"/>
              </a:ext>
            </a:extLst>
          </p:cNvPr>
          <p:cNvSpPr txBox="1">
            <a:spLocks/>
          </p:cNvSpPr>
          <p:nvPr/>
        </p:nvSpPr>
        <p:spPr>
          <a:xfrm>
            <a:off x="649783" y="732671"/>
            <a:ext cx="8219154" cy="64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pPr algn="l"/>
            <a:r>
              <a:rPr lang="pt-PT" dirty="0"/>
              <a:t>Background – ESP32-S2 </a:t>
            </a:r>
            <a:r>
              <a:rPr lang="pt-PT" dirty="0" err="1"/>
              <a:t>Configuration</a:t>
            </a:r>
            <a:endParaRPr lang="pt-PT" dirty="0"/>
          </a:p>
        </p:txBody>
      </p:sp>
      <p:sp>
        <p:nvSpPr>
          <p:cNvPr id="4" name="CaixaDeTexto 3">
            <a:extLst>
              <a:ext uri="{FF2B5EF4-FFF2-40B4-BE49-F238E27FC236}">
                <a16:creationId xmlns:a16="http://schemas.microsoft.com/office/drawing/2014/main" id="{8189E1CA-C4C7-9698-B062-201B71CFAEED}"/>
              </a:ext>
            </a:extLst>
          </p:cNvPr>
          <p:cNvSpPr txBox="1"/>
          <p:nvPr/>
        </p:nvSpPr>
        <p:spPr>
          <a:xfrm>
            <a:off x="4067043" y="2395749"/>
            <a:ext cx="2713060" cy="1384995"/>
          </a:xfrm>
          <a:prstGeom prst="rect">
            <a:avLst/>
          </a:prstGeom>
          <a:noFill/>
        </p:spPr>
        <p:txBody>
          <a:bodyPr wrap="square" rtlCol="0">
            <a:spAutoFit/>
          </a:bodyPr>
          <a:lstStyle/>
          <a:p>
            <a:pPr marL="285750" indent="-285750">
              <a:buFont typeface="Arial" panose="020B0604020202020204" pitchFamily="34" charset="0"/>
              <a:buChar char="•"/>
            </a:pPr>
            <a:r>
              <a:rPr lang="pt-PT" b="0" i="0" dirty="0" err="1">
                <a:solidFill>
                  <a:srgbClr val="374151"/>
                </a:solidFill>
                <a:effectLst/>
                <a:latin typeface="+mj-lt"/>
              </a:rPr>
              <a:t>Easy</a:t>
            </a:r>
            <a:r>
              <a:rPr lang="pt-PT" b="0" i="0" dirty="0">
                <a:solidFill>
                  <a:srgbClr val="374151"/>
                </a:solidFill>
                <a:effectLst/>
                <a:latin typeface="+mj-lt"/>
              </a:rPr>
              <a:t> Setup;</a:t>
            </a:r>
          </a:p>
          <a:p>
            <a:pPr marL="285750" indent="-285750">
              <a:buFont typeface="Arial" panose="020B0604020202020204" pitchFamily="34" charset="0"/>
              <a:buChar char="•"/>
            </a:pPr>
            <a:r>
              <a:rPr lang="pt-PT" b="0" i="0" dirty="0">
                <a:solidFill>
                  <a:srgbClr val="374151"/>
                </a:solidFill>
                <a:effectLst/>
                <a:latin typeface="+mj-lt"/>
              </a:rPr>
              <a:t>Cross-</a:t>
            </a:r>
            <a:r>
              <a:rPr lang="pt-PT" b="0" i="0" dirty="0" err="1">
                <a:solidFill>
                  <a:srgbClr val="374151"/>
                </a:solidFill>
                <a:effectLst/>
                <a:latin typeface="+mj-lt"/>
              </a:rPr>
              <a:t>Platform</a:t>
            </a:r>
            <a:r>
              <a:rPr lang="pt-PT" b="0" i="0" dirty="0">
                <a:solidFill>
                  <a:srgbClr val="374151"/>
                </a:solidFill>
                <a:effectLst/>
                <a:latin typeface="+mj-lt"/>
              </a:rPr>
              <a:t> </a:t>
            </a:r>
            <a:r>
              <a:rPr lang="pt-PT" b="0" i="0" dirty="0" err="1">
                <a:solidFill>
                  <a:srgbClr val="374151"/>
                </a:solidFill>
                <a:effectLst/>
                <a:latin typeface="+mj-lt"/>
              </a:rPr>
              <a:t>Compatibility</a:t>
            </a:r>
            <a:r>
              <a:rPr lang="pt-PT" b="0" i="0" dirty="0">
                <a:solidFill>
                  <a:srgbClr val="374151"/>
                </a:solidFill>
                <a:effectLst/>
                <a:latin typeface="+mj-lt"/>
              </a:rPr>
              <a:t>;</a:t>
            </a:r>
          </a:p>
          <a:p>
            <a:pPr marL="285750" indent="-285750">
              <a:buFont typeface="Arial" panose="020B0604020202020204" pitchFamily="34" charset="0"/>
              <a:buChar char="•"/>
            </a:pPr>
            <a:r>
              <a:rPr lang="pt-PT" b="0" i="0" dirty="0">
                <a:solidFill>
                  <a:srgbClr val="374151"/>
                </a:solidFill>
                <a:effectLst/>
                <a:latin typeface="+mj-lt"/>
              </a:rPr>
              <a:t>Data </a:t>
            </a:r>
            <a:r>
              <a:rPr lang="pt-PT" b="0" i="0" dirty="0" err="1">
                <a:solidFill>
                  <a:srgbClr val="374151"/>
                </a:solidFill>
                <a:effectLst/>
                <a:latin typeface="+mj-lt"/>
              </a:rPr>
              <a:t>encryption</a:t>
            </a:r>
            <a:r>
              <a:rPr lang="pt-PT" b="0" i="0" dirty="0">
                <a:solidFill>
                  <a:srgbClr val="374151"/>
                </a:solidFill>
                <a:effectLst/>
                <a:latin typeface="+mj-lt"/>
              </a:rPr>
              <a:t>:</a:t>
            </a:r>
          </a:p>
          <a:p>
            <a:pPr marL="285750" indent="-285750">
              <a:buFont typeface="Arial" panose="020B0604020202020204" pitchFamily="34" charset="0"/>
              <a:buChar char="•"/>
            </a:pPr>
            <a:r>
              <a:rPr lang="pt-PT" b="0" i="0" dirty="0">
                <a:solidFill>
                  <a:srgbClr val="374151"/>
                </a:solidFill>
                <a:effectLst/>
                <a:latin typeface="+mj-lt"/>
              </a:rPr>
              <a:t>Fast </a:t>
            </a:r>
            <a:r>
              <a:rPr lang="pt-PT" b="0" i="0" dirty="0" err="1">
                <a:solidFill>
                  <a:srgbClr val="374151"/>
                </a:solidFill>
                <a:effectLst/>
                <a:latin typeface="+mj-lt"/>
              </a:rPr>
              <a:t>and</a:t>
            </a:r>
            <a:r>
              <a:rPr lang="pt-PT" b="0" i="0" dirty="0">
                <a:solidFill>
                  <a:srgbClr val="374151"/>
                </a:solidFill>
                <a:effectLst/>
                <a:latin typeface="+mj-lt"/>
              </a:rPr>
              <a:t> </a:t>
            </a:r>
            <a:r>
              <a:rPr lang="pt-PT" b="0" i="0" dirty="0" err="1">
                <a:solidFill>
                  <a:srgbClr val="374151"/>
                </a:solidFill>
                <a:effectLst/>
                <a:latin typeface="+mj-lt"/>
              </a:rPr>
              <a:t>Reliable</a:t>
            </a:r>
            <a:r>
              <a:rPr lang="pt-PT" dirty="0">
                <a:solidFill>
                  <a:srgbClr val="374151"/>
                </a:solidFill>
                <a:latin typeface="+mj-lt"/>
              </a:rPr>
              <a:t>;</a:t>
            </a:r>
          </a:p>
          <a:p>
            <a:pPr marL="285750" indent="-285750">
              <a:buFont typeface="Arial" panose="020B0604020202020204" pitchFamily="34" charset="0"/>
              <a:buChar char="•"/>
            </a:pPr>
            <a:r>
              <a:rPr lang="pt-PT" b="0" i="0" dirty="0">
                <a:solidFill>
                  <a:srgbClr val="374151"/>
                </a:solidFill>
                <a:effectLst/>
                <a:latin typeface="+mj-lt"/>
              </a:rPr>
              <a:t>Open-</a:t>
            </a:r>
            <a:r>
              <a:rPr lang="pt-PT" b="0" i="0" dirty="0" err="1">
                <a:solidFill>
                  <a:srgbClr val="374151"/>
                </a:solidFill>
                <a:effectLst/>
                <a:latin typeface="+mj-lt"/>
              </a:rPr>
              <a:t>Source</a:t>
            </a:r>
            <a:r>
              <a:rPr lang="pt-PT" b="0" i="0" dirty="0">
                <a:solidFill>
                  <a:srgbClr val="374151"/>
                </a:solidFill>
                <a:effectLst/>
                <a:latin typeface="+mj-lt"/>
              </a:rPr>
              <a:t>.</a:t>
            </a:r>
            <a:endParaRPr lang="en-GB" dirty="0">
              <a:latin typeface="+mj-lt"/>
            </a:endParaRPr>
          </a:p>
        </p:txBody>
      </p:sp>
      <p:pic>
        <p:nvPicPr>
          <p:cNvPr id="6" name="Imagem 5" descr="Uma imagem com texto, captura de ecrã, diagrama, design&#10;&#10;Descrição gerada automaticamente">
            <a:extLst>
              <a:ext uri="{FF2B5EF4-FFF2-40B4-BE49-F238E27FC236}">
                <a16:creationId xmlns:a16="http://schemas.microsoft.com/office/drawing/2014/main" id="{EA714560-A0D7-17B4-1827-FD406E2A7D84}"/>
              </a:ext>
            </a:extLst>
          </p:cNvPr>
          <p:cNvPicPr>
            <a:picLocks noChangeAspect="1"/>
          </p:cNvPicPr>
          <p:nvPr/>
        </p:nvPicPr>
        <p:blipFill>
          <a:blip r:embed="rId3"/>
          <a:stretch>
            <a:fillRect/>
          </a:stretch>
        </p:blipFill>
        <p:spPr>
          <a:xfrm>
            <a:off x="649783" y="1309378"/>
            <a:ext cx="3286458" cy="3557736"/>
          </a:xfrm>
          <a:prstGeom prst="rect">
            <a:avLst/>
          </a:prstGeom>
        </p:spPr>
      </p:pic>
    </p:spTree>
    <p:extLst>
      <p:ext uri="{BB962C8B-B14F-4D97-AF65-F5344CB8AC3E}">
        <p14:creationId xmlns:p14="http://schemas.microsoft.com/office/powerpoint/2010/main" val="1026139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687890" y="636579"/>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Background – Sensors</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5" name="Imagem 4">
            <a:extLst>
              <a:ext uri="{FF2B5EF4-FFF2-40B4-BE49-F238E27FC236}">
                <a16:creationId xmlns:a16="http://schemas.microsoft.com/office/drawing/2014/main" id="{2E93EB6E-8E62-5B94-75B4-1E2D6CE7BCD8}"/>
              </a:ext>
            </a:extLst>
          </p:cNvPr>
          <p:cNvPicPr>
            <a:picLocks noChangeAspect="1"/>
          </p:cNvPicPr>
          <p:nvPr/>
        </p:nvPicPr>
        <p:blipFill>
          <a:blip r:embed="rId3"/>
          <a:stretch>
            <a:fillRect/>
          </a:stretch>
        </p:blipFill>
        <p:spPr>
          <a:xfrm>
            <a:off x="687890" y="1494478"/>
            <a:ext cx="2081096" cy="2081096"/>
          </a:xfrm>
          <a:prstGeom prst="rect">
            <a:avLst/>
          </a:prstGeom>
        </p:spPr>
      </p:pic>
      <p:pic>
        <p:nvPicPr>
          <p:cNvPr id="7" name="Imagem 6" descr="Uma imagem com encarnado&#10;&#10;Descrição gerada automaticamente">
            <a:extLst>
              <a:ext uri="{FF2B5EF4-FFF2-40B4-BE49-F238E27FC236}">
                <a16:creationId xmlns:a16="http://schemas.microsoft.com/office/drawing/2014/main" id="{D7BD94B0-6E88-0392-2DD5-A9B9B866A37B}"/>
              </a:ext>
            </a:extLst>
          </p:cNvPr>
          <p:cNvPicPr>
            <a:picLocks noChangeAspect="1"/>
          </p:cNvPicPr>
          <p:nvPr/>
        </p:nvPicPr>
        <p:blipFill rotWithShape="1">
          <a:blip r:embed="rId4"/>
          <a:srcRect l="7706" t="21509" r="8517" b="23589"/>
          <a:stretch/>
        </p:blipFill>
        <p:spPr>
          <a:xfrm>
            <a:off x="2999586" y="1947282"/>
            <a:ext cx="1905812" cy="1248936"/>
          </a:xfrm>
          <a:prstGeom prst="rect">
            <a:avLst/>
          </a:prstGeom>
        </p:spPr>
      </p:pic>
      <p:pic>
        <p:nvPicPr>
          <p:cNvPr id="8" name="Imagem 7" descr="Uma imagem com cabo, Engenharia eletrónica, eletrónica, junção&#10;&#10;Descrição gerada automaticamente">
            <a:extLst>
              <a:ext uri="{FF2B5EF4-FFF2-40B4-BE49-F238E27FC236}">
                <a16:creationId xmlns:a16="http://schemas.microsoft.com/office/drawing/2014/main" id="{9E51635B-5F81-B66D-54FA-3764EF516712}"/>
              </a:ext>
            </a:extLst>
          </p:cNvPr>
          <p:cNvPicPr>
            <a:picLocks noChangeAspect="1"/>
          </p:cNvPicPr>
          <p:nvPr/>
        </p:nvPicPr>
        <p:blipFill>
          <a:blip r:embed="rId5"/>
          <a:stretch>
            <a:fillRect/>
          </a:stretch>
        </p:blipFill>
        <p:spPr>
          <a:xfrm>
            <a:off x="5566052" y="1351620"/>
            <a:ext cx="2440259" cy="2440259"/>
          </a:xfrm>
          <a:prstGeom prst="rect">
            <a:avLst/>
          </a:prstGeom>
        </p:spPr>
      </p:pic>
      <p:sp>
        <p:nvSpPr>
          <p:cNvPr id="3" name="CaixaDeTexto 2">
            <a:extLst>
              <a:ext uri="{FF2B5EF4-FFF2-40B4-BE49-F238E27FC236}">
                <a16:creationId xmlns:a16="http://schemas.microsoft.com/office/drawing/2014/main" id="{FFDFA217-4B18-05D4-03D2-BE1C0A08392B}"/>
              </a:ext>
            </a:extLst>
          </p:cNvPr>
          <p:cNvSpPr txBox="1"/>
          <p:nvPr/>
        </p:nvSpPr>
        <p:spPr>
          <a:xfrm>
            <a:off x="434748" y="3476919"/>
            <a:ext cx="2713060" cy="1600438"/>
          </a:xfrm>
          <a:prstGeom prst="rect">
            <a:avLst/>
          </a:prstGeom>
          <a:noFill/>
        </p:spPr>
        <p:txBody>
          <a:bodyPr wrap="square" rtlCol="0">
            <a:spAutoFit/>
          </a:bodyPr>
          <a:lstStyle/>
          <a:p>
            <a:r>
              <a:rPr lang="en-GB" dirty="0"/>
              <a:t>DHT11</a:t>
            </a:r>
          </a:p>
          <a:p>
            <a:pPr marL="285750" indent="-285750">
              <a:buFont typeface="Arial" panose="020B0604020202020204" pitchFamily="34" charset="0"/>
              <a:buChar char="•"/>
            </a:pPr>
            <a:r>
              <a:rPr lang="en-GB" dirty="0"/>
              <a:t>Digital sensor;</a:t>
            </a:r>
          </a:p>
          <a:p>
            <a:pPr marL="285750" indent="-285750">
              <a:buFont typeface="Arial" panose="020B0604020202020204" pitchFamily="34" charset="0"/>
              <a:buChar char="•"/>
            </a:pPr>
            <a:r>
              <a:rPr lang="en-GB" dirty="0"/>
              <a:t>Easy to use;</a:t>
            </a:r>
          </a:p>
          <a:p>
            <a:pPr marL="285750" indent="-285750">
              <a:buFont typeface="Arial" panose="020B0604020202020204" pitchFamily="34" charset="0"/>
              <a:buChar char="•"/>
            </a:pPr>
            <a:r>
              <a:rPr lang="en-GB" dirty="0"/>
              <a:t>Cost-effective;</a:t>
            </a:r>
          </a:p>
          <a:p>
            <a:pPr marL="285750" indent="-285750">
              <a:buFont typeface="Arial" panose="020B0604020202020204" pitchFamily="34" charset="0"/>
              <a:buChar char="•"/>
            </a:pPr>
            <a:r>
              <a:rPr lang="en-GB" dirty="0"/>
              <a:t>Factory calibrated;</a:t>
            </a:r>
          </a:p>
          <a:p>
            <a:pPr marL="285750" indent="-285750">
              <a:buFont typeface="Arial" panose="020B0604020202020204" pitchFamily="34" charset="0"/>
              <a:buChar char="•"/>
            </a:pPr>
            <a:r>
              <a:rPr lang="en-GB" dirty="0"/>
              <a:t>Accuracy of ±1 (Cº / %).</a:t>
            </a:r>
          </a:p>
          <a:p>
            <a:pPr marL="285750" indent="-285750">
              <a:buFont typeface="Arial" panose="020B0604020202020204" pitchFamily="34" charset="0"/>
              <a:buChar char="•"/>
            </a:pPr>
            <a:endParaRPr lang="en-GB" dirty="0"/>
          </a:p>
        </p:txBody>
      </p:sp>
      <p:sp>
        <p:nvSpPr>
          <p:cNvPr id="6" name="CaixaDeTexto 5">
            <a:extLst>
              <a:ext uri="{FF2B5EF4-FFF2-40B4-BE49-F238E27FC236}">
                <a16:creationId xmlns:a16="http://schemas.microsoft.com/office/drawing/2014/main" id="{4B473549-D200-DD11-B556-7597902932C2}"/>
              </a:ext>
            </a:extLst>
          </p:cNvPr>
          <p:cNvSpPr txBox="1"/>
          <p:nvPr/>
        </p:nvSpPr>
        <p:spPr>
          <a:xfrm>
            <a:off x="2768986" y="3476919"/>
            <a:ext cx="2657941" cy="954107"/>
          </a:xfrm>
          <a:prstGeom prst="rect">
            <a:avLst/>
          </a:prstGeom>
          <a:noFill/>
        </p:spPr>
        <p:txBody>
          <a:bodyPr wrap="square" rtlCol="0">
            <a:spAutoFit/>
          </a:bodyPr>
          <a:lstStyle/>
          <a:p>
            <a:r>
              <a:rPr lang="en-GB" dirty="0"/>
              <a:t>Water Sensor</a:t>
            </a:r>
          </a:p>
          <a:p>
            <a:pPr marL="285750" indent="-285750">
              <a:buFont typeface="Arial" panose="020B0604020202020204" pitchFamily="34" charset="0"/>
              <a:buChar char="•"/>
            </a:pPr>
            <a:r>
              <a:rPr lang="en-GB" dirty="0"/>
              <a:t>Low-cost;</a:t>
            </a:r>
          </a:p>
          <a:p>
            <a:pPr marL="285750" indent="-285750">
              <a:buFont typeface="Arial" panose="020B0604020202020204" pitchFamily="34" charset="0"/>
              <a:buChar char="•"/>
            </a:pPr>
            <a:r>
              <a:rPr lang="en-GB" dirty="0"/>
              <a:t>Wide coverage;</a:t>
            </a:r>
          </a:p>
          <a:p>
            <a:pPr marL="285750" indent="-285750">
              <a:buFont typeface="Arial" panose="020B0604020202020204" pitchFamily="34" charset="0"/>
              <a:buChar char="•"/>
            </a:pPr>
            <a:r>
              <a:rPr lang="en-GB" dirty="0"/>
              <a:t>Easy placement.</a:t>
            </a:r>
          </a:p>
        </p:txBody>
      </p:sp>
      <p:sp>
        <p:nvSpPr>
          <p:cNvPr id="10" name="CaixaDeTexto 9">
            <a:extLst>
              <a:ext uri="{FF2B5EF4-FFF2-40B4-BE49-F238E27FC236}">
                <a16:creationId xmlns:a16="http://schemas.microsoft.com/office/drawing/2014/main" id="{35444C5F-8873-2C0B-E1A6-EA2A389BCBA0}"/>
              </a:ext>
            </a:extLst>
          </p:cNvPr>
          <p:cNvSpPr txBox="1"/>
          <p:nvPr/>
        </p:nvSpPr>
        <p:spPr>
          <a:xfrm>
            <a:off x="5566052" y="3476919"/>
            <a:ext cx="2657941" cy="523220"/>
          </a:xfrm>
          <a:prstGeom prst="rect">
            <a:avLst/>
          </a:prstGeom>
          <a:noFill/>
        </p:spPr>
        <p:txBody>
          <a:bodyPr wrap="square" rtlCol="0">
            <a:spAutoFit/>
          </a:bodyPr>
          <a:lstStyle/>
          <a:p>
            <a:r>
              <a:rPr lang="en-GB" dirty="0"/>
              <a:t>pH Sensor:</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593621185"/>
      </p:ext>
    </p:extLst>
  </p:cSld>
  <p:clrMapOvr>
    <a:masterClrMapping/>
  </p:clrMapOvr>
</p:sld>
</file>

<file path=ppt/theme/theme1.xml><?xml version="1.0" encoding="utf-8"?>
<a:theme xmlns:a="http://schemas.openxmlformats.org/drawingml/2006/main" name="Computer Science &amp; Mathematics Major for College: Software &amp; Media Applications by Slidesgo">
  <a:themeElements>
    <a:clrScheme name="Simple Light">
      <a:dk1>
        <a:srgbClr val="000000"/>
      </a:dk1>
      <a:lt1>
        <a:srgbClr val="FFFFFF"/>
      </a:lt1>
      <a:dk2>
        <a:srgbClr val="666666"/>
      </a:dk2>
      <a:lt2>
        <a:srgbClr val="FFFFFF"/>
      </a:lt2>
      <a:accent1>
        <a:srgbClr val="B7B7B7"/>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DE86C633F0074CB450B637EA1E5E36" ma:contentTypeVersion="8" ma:contentTypeDescription="Create a new document." ma:contentTypeScope="" ma:versionID="c875e979ec62a87aaab42ab94c5c117e">
  <xsd:schema xmlns:xsd="http://www.w3.org/2001/XMLSchema" xmlns:xs="http://www.w3.org/2001/XMLSchema" xmlns:p="http://schemas.microsoft.com/office/2006/metadata/properties" xmlns:ns3="a2c6527a-f666-4139-987a-213f2a969eb7" xmlns:ns4="cf492a28-64d5-4e5f-ab49-6bce3a998881" targetNamespace="http://schemas.microsoft.com/office/2006/metadata/properties" ma:root="true" ma:fieldsID="15b06c60437323527efc2dd0a1c42f3a" ns3:_="" ns4:_="">
    <xsd:import namespace="a2c6527a-f666-4139-987a-213f2a969eb7"/>
    <xsd:import namespace="cf492a28-64d5-4e5f-ab49-6bce3a99888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c6527a-f666-4139-987a-213f2a969e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f492a28-64d5-4e5f-ab49-6bce3a99888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a2c6527a-f666-4139-987a-213f2a969eb7" xsi:nil="true"/>
  </documentManagement>
</p:properties>
</file>

<file path=customXml/itemProps1.xml><?xml version="1.0" encoding="utf-8"?>
<ds:datastoreItem xmlns:ds="http://schemas.openxmlformats.org/officeDocument/2006/customXml" ds:itemID="{41E7C076-7C03-4E5A-A187-DB7F5817825A}">
  <ds:schemaRefs>
    <ds:schemaRef ds:uri="a2c6527a-f666-4139-987a-213f2a969eb7"/>
    <ds:schemaRef ds:uri="cf492a28-64d5-4e5f-ab49-6bce3a9988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9168B49-790C-4156-980E-913B9A63E163}">
  <ds:schemaRefs>
    <ds:schemaRef ds:uri="http://schemas.microsoft.com/sharepoint/v3/contenttype/forms"/>
  </ds:schemaRefs>
</ds:datastoreItem>
</file>

<file path=customXml/itemProps3.xml><?xml version="1.0" encoding="utf-8"?>
<ds:datastoreItem xmlns:ds="http://schemas.openxmlformats.org/officeDocument/2006/customXml" ds:itemID="{C8C367ED-F74C-4C79-8C24-672AB8ED8F4C}">
  <ds:schemaRefs>
    <ds:schemaRef ds:uri="a2c6527a-f666-4139-987a-213f2a969eb7"/>
    <ds:schemaRef ds:uri="cf492a28-64d5-4e5f-ab49-6bce3a99888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745</TotalTime>
  <Words>757</Words>
  <Application>Microsoft Office PowerPoint</Application>
  <PresentationFormat>Apresentação no Ecrã (16:9)</PresentationFormat>
  <Paragraphs>146</Paragraphs>
  <Slides>25</Slides>
  <Notes>24</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25</vt:i4>
      </vt:variant>
    </vt:vector>
  </HeadingPairs>
  <TitlesOfParts>
    <vt:vector size="31" baseType="lpstr">
      <vt:lpstr>Fira Code</vt:lpstr>
      <vt:lpstr>Wingdings</vt:lpstr>
      <vt:lpstr>Arial</vt:lpstr>
      <vt:lpstr>Chakra Petch Medium</vt:lpstr>
      <vt:lpstr>Bebas Neue</vt:lpstr>
      <vt:lpstr>Computer Science &amp; Mathematics Major for College: Software &amp; Media Applications by Slidesgo</vt:lpstr>
      <vt:lpstr>IoT System for pH Monitoring in Industrial Facilities Pedro Silva nº47128 &amp; Miguel Rocha nº47185  Supervised by: Professor Rui Duarte</vt:lpstr>
      <vt:lpstr>Motivation</vt:lpstr>
      <vt:lpstr>Objectives</vt:lpstr>
      <vt:lpstr>Requirements by the company</vt:lpstr>
      <vt:lpstr>Additional Requirements</vt:lpstr>
      <vt:lpstr>SmartDoorLock-IoT</vt:lpstr>
      <vt:lpstr>Background – MCU </vt:lpstr>
      <vt:lpstr>Apresentação do PowerPoint</vt:lpstr>
      <vt:lpstr>Background – Sensors</vt:lpstr>
      <vt:lpstr>Apresentação do PowerPoint</vt:lpstr>
      <vt:lpstr>Apresentação do PowerPoint</vt:lpstr>
      <vt:lpstr>Background - Frontend</vt:lpstr>
      <vt:lpstr>System Overview</vt:lpstr>
      <vt:lpstr>MCU Behaviour</vt:lpstr>
      <vt:lpstr>Proactive Sensor Calibration</vt:lpstr>
      <vt:lpstr>ESP Consumption</vt:lpstr>
      <vt:lpstr>Assembly</vt:lpstr>
      <vt:lpstr>Database</vt:lpstr>
      <vt:lpstr>MQTT Borker - Topics</vt:lpstr>
      <vt:lpstr>Sensor Analysis</vt:lpstr>
      <vt:lpstr>Backend API</vt:lpstr>
      <vt:lpstr>Security</vt:lpstr>
      <vt:lpstr>Deploy</vt:lpstr>
      <vt:lpstr>Future Work</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System for pH Monitoring in Manufacturing Facilities Pedro Silva nº47128 &amp; Miguel Rocha nº47185?</dc:title>
  <dc:creator>Pedro Silva</dc:creator>
  <cp:lastModifiedBy>Miguel Rocha</cp:lastModifiedBy>
  <cp:revision>84</cp:revision>
  <dcterms:modified xsi:type="dcterms:W3CDTF">2023-07-03T23:00:07Z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0x0101006DDE86C633F0074CB450B637EA1E5E36</vt:lpwstr>
  </property>
</Properties>
</file>